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E6"/>
    <a:srgbClr val="006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or\Controle%20Base\&#205;ndice%20de%20pre&#231;os\&#205;ndice%20de%20pre&#231;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or\Controle%20Base\&#205;ndice%20de%20pre&#231;os\&#205;ndice%20de%20pre&#231;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0781379883624E-2"/>
          <c:y val="0.19785303593134779"/>
          <c:w val="0.94539304911144961"/>
          <c:h val="0.75487559015994066"/>
        </c:manualLayout>
      </c:layout>
      <c:lineChart>
        <c:grouping val="standard"/>
        <c:varyColors val="0"/>
        <c:ser>
          <c:idx val="0"/>
          <c:order val="0"/>
          <c:tx>
            <c:v>Nov 2016 - Out 2017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6"/>
              </a:solidFill>
              <a:ln w="9525">
                <a:solidFill>
                  <a:schemeClr val="accent6">
                    <a:lumMod val="60000"/>
                    <a:lumOff val="40000"/>
                    <a:alpha val="99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6.1090910490271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410728510423891E-3"/>
                  <c:y val="-1.8327273147081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8575019914593446E-3"/>
                  <c:y val="1.629090946407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633937761322408E-17"/>
                  <c:y val="-1.018181841504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277532413748348E-2"/>
                  <c:y val="-3.05732459543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964756379215021E-2"/>
                  <c:y val="4.076432793906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9735681724059428E-2"/>
                  <c:y val="4.280254433602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9603522586089143E-2"/>
                  <c:y val="-2.853502955734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Preços'!$A$97:$A$108</c:f>
              <c:strCache>
                <c:ptCount val="12"/>
                <c:pt idx="0">
                  <c:v>nov</c:v>
                </c:pt>
                <c:pt idx="1">
                  <c:v>dez</c:v>
                </c:pt>
                <c:pt idx="2">
                  <c:v>ian</c:v>
                </c:pt>
                <c:pt idx="3">
                  <c:v>fev</c:v>
                </c:pt>
                <c:pt idx="4">
                  <c:v>mar</c:v>
                </c:pt>
                <c:pt idx="5">
                  <c:v>abr</c:v>
                </c:pt>
                <c:pt idx="6">
                  <c:v>mai</c:v>
                </c:pt>
                <c:pt idx="7">
                  <c:v>iun</c:v>
                </c:pt>
                <c:pt idx="8">
                  <c:v>iul</c:v>
                </c:pt>
                <c:pt idx="9">
                  <c:v>ago</c:v>
                </c:pt>
                <c:pt idx="10">
                  <c:v>set</c:v>
                </c:pt>
                <c:pt idx="11">
                  <c:v>out</c:v>
                </c:pt>
              </c:strCache>
            </c:strRef>
          </c:cat>
          <c:val>
            <c:numRef>
              <c:f>'Índice de Preços'!$E$97:$E$108</c:f>
              <c:numCache>
                <c:formatCode>0.00</c:formatCode>
                <c:ptCount val="12"/>
                <c:pt idx="0">
                  <c:v>7.0000000000000007E-2</c:v>
                </c:pt>
                <c:pt idx="1">
                  <c:v>0.14000000000000001</c:v>
                </c:pt>
                <c:pt idx="2">
                  <c:v>0.42099999999999999</c:v>
                </c:pt>
                <c:pt idx="3">
                  <c:v>0.24</c:v>
                </c:pt>
                <c:pt idx="4">
                  <c:v>0.32</c:v>
                </c:pt>
                <c:pt idx="5">
                  <c:v>0.08</c:v>
                </c:pt>
                <c:pt idx="6">
                  <c:v>0.36</c:v>
                </c:pt>
                <c:pt idx="7">
                  <c:v>-0.3</c:v>
                </c:pt>
                <c:pt idx="8">
                  <c:v>0.17</c:v>
                </c:pt>
                <c:pt idx="9">
                  <c:v>-0.03</c:v>
                </c:pt>
                <c:pt idx="10">
                  <c:v>-0.02</c:v>
                </c:pt>
                <c:pt idx="11">
                  <c:v>0.37</c:v>
                </c:pt>
              </c:numCache>
            </c:numRef>
          </c:val>
          <c:smooth val="0"/>
        </c:ser>
        <c:ser>
          <c:idx val="1"/>
          <c:order val="1"/>
          <c:tx>
            <c:v>Nov 2017 - Out 2018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19383103437061E-2"/>
                  <c:y val="-3.464967874820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916298620622366E-2"/>
                  <c:y val="-2.4458596763440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290746551555914E-3"/>
                  <c:y val="-1.630573117562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Preços'!$A$97:$A$108</c:f>
              <c:strCache>
                <c:ptCount val="12"/>
                <c:pt idx="0">
                  <c:v>nov</c:v>
                </c:pt>
                <c:pt idx="1">
                  <c:v>dez</c:v>
                </c:pt>
                <c:pt idx="2">
                  <c:v>ian</c:v>
                </c:pt>
                <c:pt idx="3">
                  <c:v>fev</c:v>
                </c:pt>
                <c:pt idx="4">
                  <c:v>mar</c:v>
                </c:pt>
                <c:pt idx="5">
                  <c:v>abr</c:v>
                </c:pt>
                <c:pt idx="6">
                  <c:v>mai</c:v>
                </c:pt>
                <c:pt idx="7">
                  <c:v>iun</c:v>
                </c:pt>
                <c:pt idx="8">
                  <c:v>iul</c:v>
                </c:pt>
                <c:pt idx="9">
                  <c:v>ago</c:v>
                </c:pt>
                <c:pt idx="10">
                  <c:v>set</c:v>
                </c:pt>
                <c:pt idx="11">
                  <c:v>out</c:v>
                </c:pt>
              </c:strCache>
            </c:strRef>
          </c:cat>
          <c:val>
            <c:numRef>
              <c:f>'Índice de Preços'!$E$109:$E$120</c:f>
              <c:numCache>
                <c:formatCode>0.00</c:formatCode>
                <c:ptCount val="12"/>
                <c:pt idx="0">
                  <c:v>0.18</c:v>
                </c:pt>
                <c:pt idx="1">
                  <c:v>0.26</c:v>
                </c:pt>
                <c:pt idx="2">
                  <c:v>0.23</c:v>
                </c:pt>
                <c:pt idx="3">
                  <c:v>0.18</c:v>
                </c:pt>
                <c:pt idx="4">
                  <c:v>7.0000000000000007E-2</c:v>
                </c:pt>
                <c:pt idx="5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408472"/>
        <c:axId val="484409648"/>
      </c:lineChart>
      <c:catAx>
        <c:axId val="48440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4409648"/>
        <c:crosses val="autoZero"/>
        <c:auto val="1"/>
        <c:lblAlgn val="ctr"/>
        <c:lblOffset val="100"/>
        <c:noMultiLvlLbl val="0"/>
      </c:catAx>
      <c:valAx>
        <c:axId val="48440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440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5802920019881429"/>
          <c:y val="6.8048983957150602E-2"/>
          <c:w val="0.31674824879877006"/>
          <c:h val="6.88780331030049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07774637606599E-2"/>
          <c:y val="0.18358552115267396"/>
          <c:w val="0.91593765078565892"/>
          <c:h val="0.80379286000802241"/>
        </c:manualLayout>
      </c:layout>
      <c:lineChart>
        <c:grouping val="standard"/>
        <c:varyColors val="0"/>
        <c:ser>
          <c:idx val="0"/>
          <c:order val="0"/>
          <c:tx>
            <c:v>Nov 2016 - Out 2017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6747573735678331E-2"/>
                  <c:y val="-2.445534560678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575019914593706E-3"/>
                  <c:y val="1.0181818415045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2145702084804E-2"/>
                  <c:y val="-2.0363636830090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756389648956835E-2"/>
                  <c:y val="2.652168902980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8769428074818068E-3"/>
                  <c:y val="4.0878275469921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0410728510424923E-3"/>
                  <c:y val="2.0363636830090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6328582808339118E-3"/>
                  <c:y val="-1.6290909464072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072727366018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6328582808339217E-2"/>
                  <c:y val="4.072727366018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8325990172340899E-2"/>
                  <c:y val="4.4840760732974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096915517184273E-3"/>
                  <c:y val="-3.05732459543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8325990172340999E-2"/>
                  <c:y val="-2.2420380366487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Preços'!$A$97:$A$108</c:f>
              <c:strCache>
                <c:ptCount val="12"/>
                <c:pt idx="0">
                  <c:v>nov</c:v>
                </c:pt>
                <c:pt idx="1">
                  <c:v>dez</c:v>
                </c:pt>
                <c:pt idx="2">
                  <c:v>ian</c:v>
                </c:pt>
                <c:pt idx="3">
                  <c:v>fev</c:v>
                </c:pt>
                <c:pt idx="4">
                  <c:v>mar</c:v>
                </c:pt>
                <c:pt idx="5">
                  <c:v>abr</c:v>
                </c:pt>
                <c:pt idx="6">
                  <c:v>mai</c:v>
                </c:pt>
                <c:pt idx="7">
                  <c:v>iun</c:v>
                </c:pt>
                <c:pt idx="8">
                  <c:v>iul</c:v>
                </c:pt>
                <c:pt idx="9">
                  <c:v>ago</c:v>
                </c:pt>
                <c:pt idx="10">
                  <c:v>set</c:v>
                </c:pt>
                <c:pt idx="11">
                  <c:v>out</c:v>
                </c:pt>
              </c:strCache>
            </c:strRef>
          </c:cat>
          <c:val>
            <c:numRef>
              <c:f>'Índice de Preços'!$I$97:$I$108</c:f>
              <c:numCache>
                <c:formatCode>0.00</c:formatCode>
                <c:ptCount val="12"/>
                <c:pt idx="0">
                  <c:v>0.28000000000000003</c:v>
                </c:pt>
                <c:pt idx="1">
                  <c:v>0.12</c:v>
                </c:pt>
                <c:pt idx="2">
                  <c:v>1.04</c:v>
                </c:pt>
                <c:pt idx="3">
                  <c:v>-0.14000000000000001</c:v>
                </c:pt>
                <c:pt idx="4">
                  <c:v>0.01</c:v>
                </c:pt>
                <c:pt idx="5">
                  <c:v>-0.18</c:v>
                </c:pt>
                <c:pt idx="6">
                  <c:v>0.37</c:v>
                </c:pt>
                <c:pt idx="7">
                  <c:v>-0.31</c:v>
                </c:pt>
                <c:pt idx="8">
                  <c:v>0.13</c:v>
                </c:pt>
                <c:pt idx="9">
                  <c:v>-0.01</c:v>
                </c:pt>
                <c:pt idx="10">
                  <c:v>0.2</c:v>
                </c:pt>
                <c:pt idx="11">
                  <c:v>0.88</c:v>
                </c:pt>
              </c:numCache>
            </c:numRef>
          </c:val>
          <c:smooth val="0"/>
        </c:ser>
        <c:ser>
          <c:idx val="1"/>
          <c:order val="1"/>
          <c:tx>
            <c:v>Nov 2017 - Out 2018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2555064827496488E-2"/>
                  <c:y val="3.05732459543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81666828170699E-2"/>
                  <c:y val="4.0796425835082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581493103111829E-3"/>
                  <c:y val="-2.0382163969533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19383103437061E-3"/>
                  <c:y val="-3.2611462351254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916298620622418E-2"/>
                  <c:y val="-2.2420380366487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916298620622418E-2"/>
                  <c:y val="-3.2611462351254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'Índice de Preços'!$A$97:$A$108</c:f>
              <c:strCache>
                <c:ptCount val="12"/>
                <c:pt idx="0">
                  <c:v>nov</c:v>
                </c:pt>
                <c:pt idx="1">
                  <c:v>dez</c:v>
                </c:pt>
                <c:pt idx="2">
                  <c:v>ian</c:v>
                </c:pt>
                <c:pt idx="3">
                  <c:v>fev</c:v>
                </c:pt>
                <c:pt idx="4">
                  <c:v>mar</c:v>
                </c:pt>
                <c:pt idx="5">
                  <c:v>abr</c:v>
                </c:pt>
                <c:pt idx="6">
                  <c:v>mai</c:v>
                </c:pt>
                <c:pt idx="7">
                  <c:v>iun</c:v>
                </c:pt>
                <c:pt idx="8">
                  <c:v>iul</c:v>
                </c:pt>
                <c:pt idx="9">
                  <c:v>ago</c:v>
                </c:pt>
                <c:pt idx="10">
                  <c:v>set</c:v>
                </c:pt>
                <c:pt idx="11">
                  <c:v>out</c:v>
                </c:pt>
              </c:strCache>
            </c:strRef>
          </c:cat>
          <c:val>
            <c:numRef>
              <c:f>'Índice de Preços'!$I$109:$I$120</c:f>
              <c:numCache>
                <c:formatCode>0.00</c:formatCode>
                <c:ptCount val="12"/>
                <c:pt idx="0">
                  <c:v>0.15</c:v>
                </c:pt>
                <c:pt idx="1">
                  <c:v>0.28000000000000003</c:v>
                </c:pt>
                <c:pt idx="2">
                  <c:v>0.95</c:v>
                </c:pt>
                <c:pt idx="3">
                  <c:v>0.05</c:v>
                </c:pt>
                <c:pt idx="4">
                  <c:v>0.03</c:v>
                </c:pt>
                <c:pt idx="5">
                  <c:v>0.04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075920"/>
        <c:axId val="421305840"/>
      </c:lineChart>
      <c:catAx>
        <c:axId val="35607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21305840"/>
        <c:crosses val="autoZero"/>
        <c:auto val="1"/>
        <c:lblAlgn val="ctr"/>
        <c:lblOffset val="100"/>
        <c:noMultiLvlLbl val="0"/>
      </c:catAx>
      <c:valAx>
        <c:axId val="42130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607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5772593837810124"/>
          <c:y val="7.999838868562005E-2"/>
          <c:w val="0.37002425017283935"/>
          <c:h val="6.8790284865617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0.00133</cdr:x>
      <cdr:y>0.10135</cdr:y>
    </cdr:from>
    <cdr:to>
      <cdr:x>0.04698</cdr:x>
      <cdr:y>0.15449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968" y="632078"/>
          <a:ext cx="411695" cy="331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0.00468</cdr:x>
      <cdr:y>0.10135</cdr:y>
    </cdr:from>
    <cdr:to>
      <cdr:x>0.05033</cdr:x>
      <cdr:y>0.15449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2207" y="632078"/>
          <a:ext cx="411695" cy="331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1"/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39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57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74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91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22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7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27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69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43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BE03-DA73-45F1-8E07-CDE65FF0894C}" type="datetimeFigureOut">
              <a:rPr lang="pt-BR" smtClean="0"/>
              <a:pPr/>
              <a:t>14/05/2018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C947-9572-4E87-A1F5-65E5137426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3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nproquim.org.b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3"/>
            <a:ext cx="12192000" cy="684543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37903" y="3854705"/>
            <a:ext cx="75161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solidFill>
                  <a:schemeClr val="accent6"/>
                </a:solidFill>
              </a:rPr>
              <a:t>Indicadores de preço e inflação</a:t>
            </a:r>
            <a:endParaRPr lang="pt-BR" sz="2500" dirty="0">
              <a:solidFill>
                <a:schemeClr val="accent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25639" y="4331759"/>
            <a:ext cx="4774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Assessoria econômica SINPROQUIM</a:t>
            </a:r>
          </a:p>
        </p:txBody>
      </p:sp>
    </p:spTree>
    <p:extLst>
      <p:ext uri="{BB962C8B-B14F-4D97-AF65-F5344CB8AC3E}">
        <p14:creationId xmlns:p14="http://schemas.microsoft.com/office/powerpoint/2010/main" val="30190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477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6713168"/>
            <a:ext cx="10741572" cy="0"/>
          </a:xfrm>
          <a:prstGeom prst="line">
            <a:avLst/>
          </a:prstGeom>
          <a:ln w="825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90" y="6165768"/>
            <a:ext cx="1146564" cy="66652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191" y="744264"/>
            <a:ext cx="6539618" cy="587234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421986" y="31462"/>
            <a:ext cx="7516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Índice de preços </a:t>
            </a:r>
            <a:r>
              <a:rPr lang="pt-BR" b="1" dirty="0" smtClean="0">
                <a:solidFill>
                  <a:schemeClr val="bg1"/>
                </a:solidFill>
              </a:rPr>
              <a:t>(%)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Novembro/2017 a Outubro/2018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3" name="CaixaDeTexto 3"/>
          <p:cNvSpPr txBox="1"/>
          <p:nvPr/>
        </p:nvSpPr>
        <p:spPr>
          <a:xfrm>
            <a:off x="117705" y="6349453"/>
            <a:ext cx="2940805" cy="29914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0194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477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6713168"/>
            <a:ext cx="10741572" cy="0"/>
          </a:xfrm>
          <a:prstGeom prst="line">
            <a:avLst/>
          </a:prstGeom>
          <a:ln w="825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90" y="6165768"/>
            <a:ext cx="1146564" cy="66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337903" y="62925"/>
            <a:ext cx="7516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INPC - Índice Nacional de Preços ao Consumidor (%)</a:t>
            </a:r>
          </a:p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Acumulado no período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546649"/>
              </p:ext>
            </p:extLst>
          </p:nvPr>
        </p:nvGraphicFramePr>
        <p:xfrm>
          <a:off x="925034" y="647700"/>
          <a:ext cx="11057220" cy="597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5" imgW="9820170" imgH="6181635" progId="Excel.Sheet.12">
                  <p:embed/>
                </p:oleObj>
              </mc:Choice>
              <mc:Fallback>
                <p:oleObj name="Worksheet" r:id="rId5" imgW="9820170" imgH="61816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5034" y="647700"/>
                        <a:ext cx="11057220" cy="5976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2"/>
          <p:cNvSpPr txBox="1"/>
          <p:nvPr/>
        </p:nvSpPr>
        <p:spPr>
          <a:xfrm>
            <a:off x="11048902" y="5172850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/>
              <a:t>IBGE</a:t>
            </a:r>
          </a:p>
          <a:p>
            <a:endParaRPr lang="pt-BR" sz="1100" dirty="0"/>
          </a:p>
        </p:txBody>
      </p:sp>
      <p:sp>
        <p:nvSpPr>
          <p:cNvPr id="15" name="CaixaDeTexto 3"/>
          <p:cNvSpPr txBox="1"/>
          <p:nvPr/>
        </p:nvSpPr>
        <p:spPr>
          <a:xfrm>
            <a:off x="10627808" y="5405141"/>
            <a:ext cx="1562100" cy="5084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2525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477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6713168"/>
            <a:ext cx="10741572" cy="0"/>
          </a:xfrm>
          <a:prstGeom prst="line">
            <a:avLst/>
          </a:prstGeom>
          <a:ln w="825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90" y="6165768"/>
            <a:ext cx="1146564" cy="66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337903" y="154573"/>
            <a:ext cx="751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INPC- índice Nacional de Preços ao Consumidor (%)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2"/>
          <p:cNvSpPr txBox="1"/>
          <p:nvPr/>
        </p:nvSpPr>
        <p:spPr>
          <a:xfrm>
            <a:off x="6897315" y="6352593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/>
              <a:t>IBGE</a:t>
            </a:r>
          </a:p>
          <a:p>
            <a:endParaRPr lang="pt-BR" sz="1100" dirty="0"/>
          </a:p>
        </p:txBody>
      </p:sp>
      <p:sp>
        <p:nvSpPr>
          <p:cNvPr id="10" name="CaixaDeTexto 3"/>
          <p:cNvSpPr txBox="1"/>
          <p:nvPr/>
        </p:nvSpPr>
        <p:spPr>
          <a:xfrm>
            <a:off x="7800767" y="6341130"/>
            <a:ext cx="2940805" cy="29914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SINPROQUIM</a:t>
            </a:r>
            <a:endParaRPr lang="pt-BR" sz="900" dirty="0"/>
          </a:p>
        </p:txBody>
      </p:sp>
      <p:graphicFrame>
        <p:nvGraphicFramePr>
          <p:cNvPr id="13" name="Gráfic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43743"/>
              </p:ext>
            </p:extLst>
          </p:nvPr>
        </p:nvGraphicFramePr>
        <p:xfrm>
          <a:off x="903890" y="313531"/>
          <a:ext cx="10415751" cy="623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09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477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6713168"/>
            <a:ext cx="10741572" cy="0"/>
          </a:xfrm>
          <a:prstGeom prst="line">
            <a:avLst/>
          </a:prstGeom>
          <a:ln w="825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90" y="6165768"/>
            <a:ext cx="1146564" cy="66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348413" y="78313"/>
            <a:ext cx="7516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ICV – Índice de Custo de Vida (%)</a:t>
            </a:r>
            <a:endParaRPr lang="pt-BR" sz="14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Acumulado no período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20999"/>
              </p:ext>
            </p:extLst>
          </p:nvPr>
        </p:nvGraphicFramePr>
        <p:xfrm>
          <a:off x="819807" y="678477"/>
          <a:ext cx="10573407" cy="591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5" imgW="9782100" imgH="6057900" progId="Excel.Sheet.12">
                  <p:embed/>
                </p:oleObj>
              </mc:Choice>
              <mc:Fallback>
                <p:oleObj name="Worksheet" r:id="rId5" imgW="9782100" imgH="6057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807" y="678477"/>
                        <a:ext cx="10573407" cy="5910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2"/>
          <p:cNvSpPr txBox="1"/>
          <p:nvPr/>
        </p:nvSpPr>
        <p:spPr>
          <a:xfrm>
            <a:off x="11048902" y="5172850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 smtClean="0"/>
              <a:t>DIEESE</a:t>
            </a:r>
            <a:endParaRPr lang="pt-BR" sz="900" dirty="0"/>
          </a:p>
          <a:p>
            <a:endParaRPr lang="pt-BR" sz="1100" dirty="0"/>
          </a:p>
        </p:txBody>
      </p:sp>
      <p:sp>
        <p:nvSpPr>
          <p:cNvPr id="8" name="CaixaDeTexto 3"/>
          <p:cNvSpPr txBox="1"/>
          <p:nvPr/>
        </p:nvSpPr>
        <p:spPr>
          <a:xfrm>
            <a:off x="10627808" y="5405141"/>
            <a:ext cx="1562100" cy="5084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SINPROQUIM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7859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477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0" y="6713168"/>
            <a:ext cx="10741572" cy="0"/>
          </a:xfrm>
          <a:prstGeom prst="line">
            <a:avLst/>
          </a:prstGeom>
          <a:ln w="825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690" y="6165768"/>
            <a:ext cx="1146564" cy="66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337903" y="154573"/>
            <a:ext cx="751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ICV – Índice do Custo de Vida (%)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2"/>
          <p:cNvSpPr txBox="1"/>
          <p:nvPr/>
        </p:nvSpPr>
        <p:spPr>
          <a:xfrm>
            <a:off x="6897315" y="6352593"/>
            <a:ext cx="1038225" cy="2762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Fonte: </a:t>
            </a:r>
            <a:r>
              <a:rPr lang="pt-BR" sz="900" dirty="0" smtClean="0"/>
              <a:t>DIEESE</a:t>
            </a:r>
            <a:endParaRPr lang="pt-BR" sz="900" dirty="0"/>
          </a:p>
          <a:p>
            <a:endParaRPr lang="pt-BR" sz="1100" dirty="0"/>
          </a:p>
        </p:txBody>
      </p:sp>
      <p:sp>
        <p:nvSpPr>
          <p:cNvPr id="10" name="CaixaDeTexto 3"/>
          <p:cNvSpPr txBox="1"/>
          <p:nvPr/>
        </p:nvSpPr>
        <p:spPr>
          <a:xfrm>
            <a:off x="7800767" y="6341130"/>
            <a:ext cx="2940805" cy="29914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accent6">
                    <a:lumMod val="75000"/>
                  </a:schemeClr>
                </a:solidFill>
              </a:rPr>
              <a:t>Elaboração: </a:t>
            </a:r>
            <a:r>
              <a:rPr lang="pt-BR" sz="900" dirty="0" smtClean="0"/>
              <a:t>Assessoria econômica SINPROQUIM</a:t>
            </a:r>
            <a:endParaRPr lang="pt-BR" sz="900" dirty="0"/>
          </a:p>
        </p:txBody>
      </p:sp>
      <p:graphicFrame>
        <p:nvGraphicFramePr>
          <p:cNvPr id="13" name="Gráfic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13048"/>
              </p:ext>
            </p:extLst>
          </p:nvPr>
        </p:nvGraphicFramePr>
        <p:xfrm>
          <a:off x="851338" y="204390"/>
          <a:ext cx="10752083" cy="623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08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3"/>
            <a:ext cx="12192000" cy="684543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945269" y="4042542"/>
            <a:ext cx="4709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92D050"/>
                </a:solidFill>
              </a:rPr>
              <a:t>Visite nossa página e mais conteúdos em</a:t>
            </a:r>
          </a:p>
          <a:p>
            <a:pPr algn="ctr"/>
            <a:r>
              <a:rPr lang="pt-BR" sz="2000" b="1" dirty="0" smtClean="0">
                <a:solidFill>
                  <a:srgbClr val="92D050"/>
                </a:solidFill>
                <a:hlinkClick r:id="rId3"/>
              </a:rPr>
              <a:t>www.sinproquim.org.br</a:t>
            </a:r>
            <a:endParaRPr lang="pt-BR" sz="2000" b="1" dirty="0" smtClean="0">
              <a:solidFill>
                <a:srgbClr val="92D050"/>
              </a:solidFill>
            </a:endParaRPr>
          </a:p>
          <a:p>
            <a:pPr algn="ctr"/>
            <a:endParaRPr lang="pt-BR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130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Microsoft Excel 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rodrigo_fabricac@outlook.com</dc:creator>
  <cp:lastModifiedBy>Vitor</cp:lastModifiedBy>
  <cp:revision>86</cp:revision>
  <dcterms:created xsi:type="dcterms:W3CDTF">2018-01-16T11:45:20Z</dcterms:created>
  <dcterms:modified xsi:type="dcterms:W3CDTF">2018-05-14T13:44:39Z</dcterms:modified>
</cp:coreProperties>
</file>