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56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3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tor\Controle%20Base\&#205;ndice%20de%20pre&#231;os\&#205;ndice%20de%20pre&#231;o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/>
              <a:t>INPC - Índice Nacional de Preços ao Consumidor (%)</a:t>
            </a:r>
          </a:p>
        </c:rich>
      </c:tx>
      <c:layout>
        <c:manualLayout>
          <c:xMode val="edge"/>
          <c:yMode val="edge"/>
          <c:x val="0.30956331393737885"/>
          <c:y val="2.03770557561171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060781379883624E-2"/>
          <c:y val="0.14893590052146011"/>
          <c:w val="0.83699495705181481"/>
          <c:h val="0.80379286000802241"/>
        </c:manualLayout>
      </c:layout>
      <c:lineChart>
        <c:grouping val="standard"/>
        <c:varyColors val="0"/>
        <c:ser>
          <c:idx val="0"/>
          <c:order val="0"/>
          <c:tx>
            <c:v>Dez 2015 - Nov 2016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6"/>
              </a:solidFill>
              <a:ln w="9525">
                <a:solidFill>
                  <a:schemeClr val="accent6">
                    <a:lumMod val="60000"/>
                    <a:lumOff val="40000"/>
                    <a:alpha val="99000"/>
                  </a:schemeClr>
                </a:solidFill>
                <a:round/>
              </a:ln>
              <a:effectLst/>
            </c:spPr>
          </c:marker>
          <c:dLbls>
            <c:dLbl>
              <c:idx val="9"/>
              <c:layout>
                <c:manualLayout>
                  <c:x val="-5.6387662068741323E-2"/>
                  <c:y val="1.6305731175627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2555064827496488E-2"/>
                  <c:y val="-2.2420380366487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6.1090910490271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de Preços'!$A$74:$A$85</c:f>
              <c:strCache>
                <c:ptCount val="12"/>
                <c:pt idx="0">
                  <c:v>dez</c:v>
                </c:pt>
                <c:pt idx="1">
                  <c:v>jan</c:v>
                </c:pt>
                <c:pt idx="2">
                  <c:v>fev</c:v>
                </c:pt>
                <c:pt idx="3">
                  <c:v>mar</c:v>
                </c:pt>
                <c:pt idx="4">
                  <c:v>abr</c:v>
                </c:pt>
                <c:pt idx="5">
                  <c:v>mai</c:v>
                </c:pt>
                <c:pt idx="6">
                  <c:v>jun</c:v>
                </c:pt>
                <c:pt idx="7">
                  <c:v>jul</c:v>
                </c:pt>
                <c:pt idx="8">
                  <c:v>ago</c:v>
                </c:pt>
                <c:pt idx="9">
                  <c:v>set</c:v>
                </c:pt>
                <c:pt idx="10">
                  <c:v>out</c:v>
                </c:pt>
                <c:pt idx="11">
                  <c:v>nov</c:v>
                </c:pt>
              </c:strCache>
            </c:strRef>
          </c:cat>
          <c:val>
            <c:numRef>
              <c:f>'Índice de Preços'!$E$86:$E$97</c:f>
              <c:numCache>
                <c:formatCode>0.00</c:formatCode>
                <c:ptCount val="12"/>
                <c:pt idx="0">
                  <c:v>0.9</c:v>
                </c:pt>
                <c:pt idx="1">
                  <c:v>1.51</c:v>
                </c:pt>
                <c:pt idx="2">
                  <c:v>0.95</c:v>
                </c:pt>
                <c:pt idx="3">
                  <c:v>0.44</c:v>
                </c:pt>
                <c:pt idx="4">
                  <c:v>0.64</c:v>
                </c:pt>
                <c:pt idx="5">
                  <c:v>0.98</c:v>
                </c:pt>
                <c:pt idx="6">
                  <c:v>0.47</c:v>
                </c:pt>
                <c:pt idx="7">
                  <c:v>0.64</c:v>
                </c:pt>
                <c:pt idx="8">
                  <c:v>0.31</c:v>
                </c:pt>
                <c:pt idx="9">
                  <c:v>0.08</c:v>
                </c:pt>
                <c:pt idx="10">
                  <c:v>0.17</c:v>
                </c:pt>
                <c:pt idx="11">
                  <c:v>7.0000000000000007E-2</c:v>
                </c:pt>
              </c:numCache>
            </c:numRef>
          </c:val>
          <c:smooth val="0"/>
        </c:ser>
        <c:ser>
          <c:idx val="1"/>
          <c:order val="1"/>
          <c:tx>
            <c:v>Dez 2016 - Nov 2017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7.0410728510423891E-3"/>
                  <c:y val="-1.8327273147081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8575019914593446E-3"/>
                  <c:y val="1.629090946407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633937761322408E-17"/>
                  <c:y val="-1.0181818415045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1277532413748348E-2"/>
                  <c:y val="-3.0573245954300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1145373275777958E-2"/>
                  <c:y val="3.4649678748207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5506607068903836E-2"/>
                  <c:y val="3.4649678748207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9603522586089143E-2"/>
                  <c:y val="-2.8535029557347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8.4581493103111829E-3"/>
                  <c:y val="-1.019108198476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de Preços'!$A$74:$A$85</c:f>
              <c:strCache>
                <c:ptCount val="12"/>
                <c:pt idx="0">
                  <c:v>dez</c:v>
                </c:pt>
                <c:pt idx="1">
                  <c:v>jan</c:v>
                </c:pt>
                <c:pt idx="2">
                  <c:v>fev</c:v>
                </c:pt>
                <c:pt idx="3">
                  <c:v>mar</c:v>
                </c:pt>
                <c:pt idx="4">
                  <c:v>abr</c:v>
                </c:pt>
                <c:pt idx="5">
                  <c:v>mai</c:v>
                </c:pt>
                <c:pt idx="6">
                  <c:v>jun</c:v>
                </c:pt>
                <c:pt idx="7">
                  <c:v>jul</c:v>
                </c:pt>
                <c:pt idx="8">
                  <c:v>ago</c:v>
                </c:pt>
                <c:pt idx="9">
                  <c:v>set</c:v>
                </c:pt>
                <c:pt idx="10">
                  <c:v>out</c:v>
                </c:pt>
                <c:pt idx="11">
                  <c:v>nov</c:v>
                </c:pt>
              </c:strCache>
            </c:strRef>
          </c:cat>
          <c:val>
            <c:numRef>
              <c:f>'Índice de Preços'!$E$98:$E$109</c:f>
              <c:numCache>
                <c:formatCode>0.00</c:formatCode>
                <c:ptCount val="12"/>
                <c:pt idx="0">
                  <c:v>0.14000000000000001</c:v>
                </c:pt>
                <c:pt idx="1">
                  <c:v>0.42099999999999999</c:v>
                </c:pt>
                <c:pt idx="2">
                  <c:v>0.24</c:v>
                </c:pt>
                <c:pt idx="3">
                  <c:v>0.32</c:v>
                </c:pt>
                <c:pt idx="4">
                  <c:v>0.08</c:v>
                </c:pt>
                <c:pt idx="5">
                  <c:v>0.36</c:v>
                </c:pt>
                <c:pt idx="6">
                  <c:v>-0.3</c:v>
                </c:pt>
                <c:pt idx="7">
                  <c:v>0.17</c:v>
                </c:pt>
                <c:pt idx="8">
                  <c:v>-0.03</c:v>
                </c:pt>
                <c:pt idx="9">
                  <c:v>-0.02</c:v>
                </c:pt>
                <c:pt idx="10">
                  <c:v>0.37</c:v>
                </c:pt>
                <c:pt idx="11">
                  <c:v>0.18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5989720"/>
        <c:axId val="455990112"/>
      </c:lineChart>
      <c:catAx>
        <c:axId val="455989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5990112"/>
        <c:crosses val="autoZero"/>
        <c:auto val="1"/>
        <c:lblAlgn val="ctr"/>
        <c:lblOffset val="100"/>
        <c:noMultiLvlLbl val="0"/>
      </c:catAx>
      <c:valAx>
        <c:axId val="455990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5989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948549383756421"/>
          <c:y val="0.3712958023489375"/>
          <c:w val="0.14922397959143974"/>
          <c:h val="6.88780331030049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/>
              <a:t>ICV - Índice do</a:t>
            </a:r>
            <a:r>
              <a:rPr lang="pt-BR" sz="2000" baseline="0"/>
              <a:t> Custo de Vida (%)</a:t>
            </a:r>
          </a:p>
        </c:rich>
      </c:tx>
      <c:layout>
        <c:manualLayout>
          <c:xMode val="edge"/>
          <c:yMode val="edge"/>
          <c:x val="0.37421756719312826"/>
          <c:y val="2.64901724829522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0607774637606599E-2"/>
          <c:y val="0.18358552115267396"/>
          <c:w val="0.83699495705181481"/>
          <c:h val="0.80379286000802241"/>
        </c:manualLayout>
      </c:layout>
      <c:lineChart>
        <c:grouping val="standard"/>
        <c:varyColors val="0"/>
        <c:ser>
          <c:idx val="0"/>
          <c:order val="0"/>
          <c:tx>
            <c:v>Dez 2015 - Nov 2016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dLbls>
            <c:dLbl>
              <c:idx val="3"/>
              <c:layout>
                <c:manualLayout>
                  <c:x val="-2.2555064827496488E-2"/>
                  <c:y val="2.2420380366487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3700438103274501E-2"/>
                  <c:y val="-2.2420380366487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3964756379215021E-2"/>
                  <c:y val="-2.649681316039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0484577585926524E-3"/>
                  <c:y val="-2.0382163969534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2290746551554882E-3"/>
                  <c:y val="1.0191081984766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1.2229298381720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8325990172340999E-2"/>
                  <c:y val="-3.0573245954301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1.2244897959183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de Preços'!$A$86:$A$97</c:f>
              <c:strCache>
                <c:ptCount val="12"/>
                <c:pt idx="0">
                  <c:v>dez</c:v>
                </c:pt>
                <c:pt idx="1">
                  <c:v>jan</c:v>
                </c:pt>
                <c:pt idx="2">
                  <c:v>fev</c:v>
                </c:pt>
                <c:pt idx="3">
                  <c:v>mar</c:v>
                </c:pt>
                <c:pt idx="4">
                  <c:v>abr</c:v>
                </c:pt>
                <c:pt idx="5">
                  <c:v>mai</c:v>
                </c:pt>
                <c:pt idx="6">
                  <c:v>jun</c:v>
                </c:pt>
                <c:pt idx="7">
                  <c:v>jul</c:v>
                </c:pt>
                <c:pt idx="8">
                  <c:v>ago</c:v>
                </c:pt>
                <c:pt idx="9">
                  <c:v>set</c:v>
                </c:pt>
                <c:pt idx="10">
                  <c:v>out</c:v>
                </c:pt>
                <c:pt idx="11">
                  <c:v>nov</c:v>
                </c:pt>
              </c:strCache>
            </c:strRef>
          </c:cat>
          <c:val>
            <c:numRef>
              <c:f>'Índice de Preços'!$I$86:$I$97</c:f>
              <c:numCache>
                <c:formatCode>0.00</c:formatCode>
                <c:ptCount val="12"/>
                <c:pt idx="0">
                  <c:v>0.77</c:v>
                </c:pt>
                <c:pt idx="1">
                  <c:v>1.8</c:v>
                </c:pt>
                <c:pt idx="2">
                  <c:v>0.71</c:v>
                </c:pt>
                <c:pt idx="3">
                  <c:v>0.44</c:v>
                </c:pt>
                <c:pt idx="4">
                  <c:v>0.56999999999999995</c:v>
                </c:pt>
                <c:pt idx="5">
                  <c:v>0.67</c:v>
                </c:pt>
                <c:pt idx="6">
                  <c:v>0.45</c:v>
                </c:pt>
                <c:pt idx="7">
                  <c:v>0.21</c:v>
                </c:pt>
                <c:pt idx="8">
                  <c:v>0.36</c:v>
                </c:pt>
                <c:pt idx="9">
                  <c:v>0.03</c:v>
                </c:pt>
                <c:pt idx="10">
                  <c:v>0.37</c:v>
                </c:pt>
                <c:pt idx="11">
                  <c:v>0.28000000000000003</c:v>
                </c:pt>
              </c:numCache>
            </c:numRef>
          </c:val>
          <c:smooth val="0"/>
        </c:ser>
        <c:ser>
          <c:idx val="1"/>
          <c:order val="1"/>
          <c:tx>
            <c:v>Dez 2016 - Nov 2017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9.8575019914593706E-3"/>
                  <c:y val="1.0181818415045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082145702084804E-2"/>
                  <c:y val="-2.0363636830090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756389648956835E-2"/>
                  <c:y val="2.652168902980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907217318315692E-2"/>
                  <c:y val="-2.4447206786313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0410728510424923E-3"/>
                  <c:y val="2.0363636830090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6328582808339118E-3"/>
                  <c:y val="-1.6290909464072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4.07272736601809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6328582808339217E-2"/>
                  <c:y val="4.07272736601809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8325990172340899E-2"/>
                  <c:y val="4.4840760732974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4096915517184273E-3"/>
                  <c:y val="-3.0573245954300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8325990172340999E-2"/>
                  <c:y val="-2.2420380366487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de Preços'!$A$86:$A$97</c:f>
              <c:strCache>
                <c:ptCount val="12"/>
                <c:pt idx="0">
                  <c:v>dez</c:v>
                </c:pt>
                <c:pt idx="1">
                  <c:v>jan</c:v>
                </c:pt>
                <c:pt idx="2">
                  <c:v>fev</c:v>
                </c:pt>
                <c:pt idx="3">
                  <c:v>mar</c:v>
                </c:pt>
                <c:pt idx="4">
                  <c:v>abr</c:v>
                </c:pt>
                <c:pt idx="5">
                  <c:v>mai</c:v>
                </c:pt>
                <c:pt idx="6">
                  <c:v>jun</c:v>
                </c:pt>
                <c:pt idx="7">
                  <c:v>jul</c:v>
                </c:pt>
                <c:pt idx="8">
                  <c:v>ago</c:v>
                </c:pt>
                <c:pt idx="9">
                  <c:v>set</c:v>
                </c:pt>
                <c:pt idx="10">
                  <c:v>out</c:v>
                </c:pt>
                <c:pt idx="11">
                  <c:v>nov</c:v>
                </c:pt>
              </c:strCache>
            </c:strRef>
          </c:cat>
          <c:val>
            <c:numRef>
              <c:f>'Índice de Preços'!$I$98:$I$109</c:f>
              <c:numCache>
                <c:formatCode>0.00</c:formatCode>
                <c:ptCount val="12"/>
                <c:pt idx="0">
                  <c:v>0.12</c:v>
                </c:pt>
                <c:pt idx="1">
                  <c:v>1.04</c:v>
                </c:pt>
                <c:pt idx="2">
                  <c:v>-0.14000000000000001</c:v>
                </c:pt>
                <c:pt idx="3">
                  <c:v>0.01</c:v>
                </c:pt>
                <c:pt idx="4">
                  <c:v>-0.18</c:v>
                </c:pt>
                <c:pt idx="5">
                  <c:v>0.37</c:v>
                </c:pt>
                <c:pt idx="6">
                  <c:v>-0.31</c:v>
                </c:pt>
                <c:pt idx="7">
                  <c:v>0.13</c:v>
                </c:pt>
                <c:pt idx="8">
                  <c:v>-0.01</c:v>
                </c:pt>
                <c:pt idx="9">
                  <c:v>0.2</c:v>
                </c:pt>
                <c:pt idx="10">
                  <c:v>0.88</c:v>
                </c:pt>
                <c:pt idx="11">
                  <c:v>0.15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4740456"/>
        <c:axId val="464740064"/>
      </c:lineChart>
      <c:catAx>
        <c:axId val="464740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4740064"/>
        <c:crosses val="autoZero"/>
        <c:auto val="1"/>
        <c:lblAlgn val="ctr"/>
        <c:lblOffset val="100"/>
        <c:noMultiLvlLbl val="0"/>
      </c:catAx>
      <c:valAx>
        <c:axId val="46474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4740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253700967570089"/>
          <c:y val="0.25099591746860583"/>
          <c:w val="0.14900484101398781"/>
          <c:h val="6.87902848656173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0.00133</cdr:x>
      <cdr:y>0.10135</cdr:y>
    </cdr:from>
    <cdr:to>
      <cdr:x>0.04698</cdr:x>
      <cdr:y>0.15449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968" y="632078"/>
          <a:ext cx="411695" cy="331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b="1"/>
            <a:t>%</a:t>
          </a:r>
        </a:p>
      </cdr:txBody>
    </cdr:sp>
  </cdr:relSizeAnchor>
  <cdr:relSizeAnchor xmlns:cdr="http://schemas.openxmlformats.org/drawingml/2006/chartDrawing">
    <cdr:from>
      <cdr:x>0.0005</cdr:x>
      <cdr:y>0</cdr:y>
    </cdr:from>
    <cdr:to>
      <cdr:x>0.11017</cdr:x>
      <cdr:y>0.09217</cdr:y>
    </cdr:to>
    <cdr:pic>
      <cdr:nvPicPr>
        <cdr:cNvPr id="4" name="Imagem 3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524" y="0"/>
          <a:ext cx="989060" cy="574828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0.00468</cdr:x>
      <cdr:y>0.10135</cdr:y>
    </cdr:from>
    <cdr:to>
      <cdr:x>0.05033</cdr:x>
      <cdr:y>0.15449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2207" y="632078"/>
          <a:ext cx="411695" cy="331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b="1"/>
            <a:t>%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0.11163</cdr:x>
      <cdr:y>0.09382</cdr:y>
    </cdr:to>
    <cdr:pic>
      <cdr:nvPicPr>
        <cdr:cNvPr id="4" name="Imagem 3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006736" cy="585119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92E9-4437-4CB8-A3F6-369D75C5F168}" type="datetimeFigureOut">
              <a:rPr lang="pt-BR" smtClean="0"/>
              <a:t>08/12/2017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6E70-BAC8-4A2A-8D2E-D056CAA2A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85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92E9-4437-4CB8-A3F6-369D75C5F168}" type="datetimeFigureOut">
              <a:rPr lang="pt-BR" smtClean="0"/>
              <a:t>08/12/2017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6E70-BAC8-4A2A-8D2E-D056CAA2A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24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92E9-4437-4CB8-A3F6-369D75C5F168}" type="datetimeFigureOut">
              <a:rPr lang="pt-BR" smtClean="0"/>
              <a:t>08/12/2017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6E70-BAC8-4A2A-8D2E-D056CAA2A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25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92E9-4437-4CB8-A3F6-369D75C5F168}" type="datetimeFigureOut">
              <a:rPr lang="pt-BR" smtClean="0"/>
              <a:t>08/12/2017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6E70-BAC8-4A2A-8D2E-D056CAA2A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304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92E9-4437-4CB8-A3F6-369D75C5F168}" type="datetimeFigureOut">
              <a:rPr lang="pt-BR" smtClean="0"/>
              <a:t>08/12/2017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6E70-BAC8-4A2A-8D2E-D056CAA2A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64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92E9-4437-4CB8-A3F6-369D75C5F168}" type="datetimeFigureOut">
              <a:rPr lang="pt-BR" smtClean="0"/>
              <a:t>08/12/2017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6E70-BAC8-4A2A-8D2E-D056CAA2A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52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92E9-4437-4CB8-A3F6-369D75C5F168}" type="datetimeFigureOut">
              <a:rPr lang="pt-BR" smtClean="0"/>
              <a:t>08/12/2017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6E70-BAC8-4A2A-8D2E-D056CAA2A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92E9-4437-4CB8-A3F6-369D75C5F168}" type="datetimeFigureOut">
              <a:rPr lang="pt-BR" smtClean="0"/>
              <a:t>08/12/2017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6E70-BAC8-4A2A-8D2E-D056CAA2A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92E9-4437-4CB8-A3F6-369D75C5F168}" type="datetimeFigureOut">
              <a:rPr lang="pt-BR" smtClean="0"/>
              <a:t>08/12/2017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6E70-BAC8-4A2A-8D2E-D056CAA2A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54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92E9-4437-4CB8-A3F6-369D75C5F168}" type="datetimeFigureOut">
              <a:rPr lang="pt-BR" smtClean="0"/>
              <a:t>08/12/2017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6E70-BAC8-4A2A-8D2E-D056CAA2A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98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92E9-4437-4CB8-A3F6-369D75C5F168}" type="datetimeFigureOut">
              <a:rPr lang="pt-BR" smtClean="0"/>
              <a:t>08/12/2017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6E70-BAC8-4A2A-8D2E-D056CAA2A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6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B92E9-4437-4CB8-A3F6-369D75C5F168}" type="datetimeFigureOut">
              <a:rPr lang="pt-BR" smtClean="0"/>
              <a:t>08/12/2017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96E70-BAC8-4A2A-8D2E-D056CAA2A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95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3"/>
          <p:cNvSpPr txBox="1"/>
          <p:nvPr/>
        </p:nvSpPr>
        <p:spPr>
          <a:xfrm>
            <a:off x="9100969" y="6423605"/>
            <a:ext cx="2736029" cy="27841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Elaboração: </a:t>
            </a:r>
            <a:r>
              <a:rPr lang="pt-BR" sz="900" dirty="0" smtClean="0"/>
              <a:t>Assessoria Econômica - SINPROQUIM</a:t>
            </a:r>
            <a:endParaRPr lang="pt-BR" sz="900" dirty="0"/>
          </a:p>
        </p:txBody>
      </p:sp>
      <p:sp>
        <p:nvSpPr>
          <p:cNvPr id="20" name="CaixaDeTexto 2"/>
          <p:cNvSpPr txBox="1"/>
          <p:nvPr/>
        </p:nvSpPr>
        <p:spPr>
          <a:xfrm>
            <a:off x="4156375" y="6146091"/>
            <a:ext cx="4438650" cy="555924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000" b="1" dirty="0"/>
              <a:t>IPCA (IBGE)</a:t>
            </a:r>
            <a:r>
              <a:rPr lang="pt-BR" sz="1000" b="1" baseline="0" dirty="0"/>
              <a:t> - Índice Nacional de Preços ao Consumidor Amplo, IBGE</a:t>
            </a:r>
          </a:p>
          <a:p>
            <a:pPr algn="ctr"/>
            <a:r>
              <a:rPr lang="pt-BR" sz="1000" b="1" baseline="0" dirty="0"/>
              <a:t>IGP-DI (FGV) - </a:t>
            </a:r>
            <a:r>
              <a:rPr lang="pt-BR" sz="1000" b="1" i="0" dirty="0">
                <a:solidFill>
                  <a:schemeClr val="dk1"/>
                </a:solidFill>
                <a:effectLst/>
              </a:rPr>
              <a:t>Índice Geral de Preços - Disponibilidade Interna, FGV</a:t>
            </a:r>
          </a:p>
          <a:p>
            <a:pPr algn="ctr"/>
            <a:r>
              <a:rPr lang="pt-BR" sz="1000" b="1" i="0" dirty="0">
                <a:solidFill>
                  <a:schemeClr val="dk1"/>
                </a:solidFill>
                <a:effectLst/>
              </a:rPr>
              <a:t>IGP-M (FGV) - Índice Geral de Preços do Mercado, FGV</a:t>
            </a:r>
            <a:endParaRPr lang="pt-BR" sz="1000" b="1" dirty="0"/>
          </a:p>
        </p:txBody>
      </p:sp>
      <p:sp>
        <p:nvSpPr>
          <p:cNvPr id="11" name="CaixaDeTexto 1"/>
          <p:cNvSpPr txBox="1"/>
          <p:nvPr/>
        </p:nvSpPr>
        <p:spPr>
          <a:xfrm>
            <a:off x="4156375" y="5490742"/>
            <a:ext cx="4438650" cy="54707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000" b="1" dirty="0">
                <a:solidFill>
                  <a:schemeClr val="accent6">
                    <a:lumMod val="75000"/>
                  </a:schemeClr>
                </a:solidFill>
              </a:rPr>
              <a:t>INPC (IBGE) - Índice Nacional de Preços</a:t>
            </a:r>
            <a:r>
              <a:rPr lang="pt-BR" sz="1000" b="1" baseline="0" dirty="0">
                <a:solidFill>
                  <a:schemeClr val="accent6">
                    <a:lumMod val="75000"/>
                  </a:schemeClr>
                </a:solidFill>
              </a:rPr>
              <a:t> ao Consumidor, IBGE</a:t>
            </a:r>
          </a:p>
          <a:p>
            <a:pPr algn="ctr"/>
            <a:r>
              <a:rPr lang="pt-BR" sz="1000" b="1" baseline="0" dirty="0">
                <a:solidFill>
                  <a:srgbClr val="0070C0"/>
                </a:solidFill>
              </a:rPr>
              <a:t>IPC (Fipe) - Índice de Preços ao Consumidor, Fipe</a:t>
            </a:r>
          </a:p>
          <a:p>
            <a:pPr algn="ctr"/>
            <a:r>
              <a:rPr lang="pt-BR" sz="1000" b="1" baseline="0" dirty="0">
                <a:solidFill>
                  <a:srgbClr val="FF0000"/>
                </a:solidFill>
              </a:rPr>
              <a:t>ICV (DIEESE) - Índice do Custo de Vida, DIEESE</a:t>
            </a:r>
            <a:endParaRPr lang="pt-BR" sz="1000" b="1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86" y="165276"/>
            <a:ext cx="1309687" cy="761348"/>
          </a:xfrm>
          <a:prstGeom prst="rect">
            <a:avLst/>
          </a:prstGeom>
        </p:spPr>
      </p:pic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822814"/>
              </p:ext>
            </p:extLst>
          </p:nvPr>
        </p:nvGraphicFramePr>
        <p:xfrm>
          <a:off x="2680223" y="165276"/>
          <a:ext cx="6896100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Worksheet" r:id="rId4" imgW="6896070" imgH="4991190" progId="Excel.Sheet.12">
                  <p:embed/>
                </p:oleObj>
              </mc:Choice>
              <mc:Fallback>
                <p:oleObj name="Worksheet" r:id="rId4" imgW="6896070" imgH="49911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80223" y="165276"/>
                        <a:ext cx="6896100" cy="499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248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2"/>
          <p:cNvSpPr txBox="1"/>
          <p:nvPr/>
        </p:nvSpPr>
        <p:spPr>
          <a:xfrm>
            <a:off x="9993853" y="5588704"/>
            <a:ext cx="1038225" cy="27622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Fonte: </a:t>
            </a:r>
            <a:r>
              <a:rPr lang="pt-BR" sz="900" dirty="0"/>
              <a:t>IBGE</a:t>
            </a:r>
          </a:p>
          <a:p>
            <a:endParaRPr lang="pt-BR" sz="1100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227009"/>
              </p:ext>
            </p:extLst>
          </p:nvPr>
        </p:nvGraphicFramePr>
        <p:xfrm>
          <a:off x="1246699" y="0"/>
          <a:ext cx="9672313" cy="6838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Worksheet" r:id="rId3" imgW="9820170" imgH="6943725" progId="Excel.Sheet.12">
                  <p:embed/>
                </p:oleObj>
              </mc:Choice>
              <mc:Fallback>
                <p:oleObj name="Worksheet" r:id="rId3" imgW="9820170" imgH="69437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6699" y="0"/>
                        <a:ext cx="9672313" cy="6838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3"/>
          <p:cNvSpPr txBox="1"/>
          <p:nvPr/>
        </p:nvSpPr>
        <p:spPr>
          <a:xfrm>
            <a:off x="9993853" y="5934323"/>
            <a:ext cx="2076227" cy="380416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Elaboração: </a:t>
            </a:r>
            <a:r>
              <a:rPr lang="pt-BR" sz="900" dirty="0" smtClean="0"/>
              <a:t>Assessoria Econômica - SINPROQUIM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2422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2"/>
          <p:cNvSpPr txBox="1"/>
          <p:nvPr/>
        </p:nvSpPr>
        <p:spPr>
          <a:xfrm>
            <a:off x="9993853" y="5588704"/>
            <a:ext cx="1038225" cy="27622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Fonte: </a:t>
            </a:r>
            <a:r>
              <a:rPr lang="pt-BR" sz="900" dirty="0"/>
              <a:t>IBGE</a:t>
            </a:r>
          </a:p>
          <a:p>
            <a:endParaRPr lang="pt-BR" sz="1100" dirty="0"/>
          </a:p>
        </p:txBody>
      </p:sp>
      <p:graphicFrame>
        <p:nvGraphicFramePr>
          <p:cNvPr id="5" name="Gráfic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056826"/>
              </p:ext>
            </p:extLst>
          </p:nvPr>
        </p:nvGraphicFramePr>
        <p:xfrm>
          <a:off x="774550" y="86061"/>
          <a:ext cx="10257527" cy="6771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3"/>
          <p:cNvSpPr txBox="1"/>
          <p:nvPr/>
        </p:nvSpPr>
        <p:spPr>
          <a:xfrm>
            <a:off x="9993853" y="5934323"/>
            <a:ext cx="2076227" cy="380416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Elaboração: </a:t>
            </a:r>
            <a:r>
              <a:rPr lang="pt-BR" sz="900" dirty="0" smtClean="0"/>
              <a:t>Assessoria Econômica - SINPROQUIM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73553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2"/>
          <p:cNvSpPr txBox="1"/>
          <p:nvPr/>
        </p:nvSpPr>
        <p:spPr>
          <a:xfrm>
            <a:off x="10061185" y="5535890"/>
            <a:ext cx="954646" cy="280024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Fonte: </a:t>
            </a:r>
            <a:r>
              <a:rPr lang="pt-BR" sz="900" dirty="0" smtClean="0"/>
              <a:t>DIEESE</a:t>
            </a:r>
            <a:endParaRPr lang="pt-BR" sz="900" dirty="0"/>
          </a:p>
          <a:p>
            <a:endParaRPr lang="pt-BR" sz="1100" dirty="0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597050"/>
              </p:ext>
            </p:extLst>
          </p:nvPr>
        </p:nvGraphicFramePr>
        <p:xfrm>
          <a:off x="1204913" y="19050"/>
          <a:ext cx="9782175" cy="681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Worksheet" r:id="rId3" imgW="9782100" imgH="6819990" progId="Excel.Sheet.12">
                  <p:embed/>
                </p:oleObj>
              </mc:Choice>
              <mc:Fallback>
                <p:oleObj name="Worksheet" r:id="rId3" imgW="9782100" imgH="68199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4913" y="19050"/>
                        <a:ext cx="9782175" cy="681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3"/>
          <p:cNvSpPr txBox="1"/>
          <p:nvPr/>
        </p:nvSpPr>
        <p:spPr>
          <a:xfrm>
            <a:off x="10061185" y="5815914"/>
            <a:ext cx="2076227" cy="380416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Elaboração: </a:t>
            </a:r>
            <a:r>
              <a:rPr lang="pt-BR" sz="900" dirty="0" smtClean="0"/>
              <a:t>Assessoria Econômica - SINPROQUIM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5005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2"/>
          <p:cNvSpPr txBox="1"/>
          <p:nvPr/>
        </p:nvSpPr>
        <p:spPr>
          <a:xfrm>
            <a:off x="11141126" y="6000300"/>
            <a:ext cx="954646" cy="280024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Fonte: </a:t>
            </a:r>
            <a:r>
              <a:rPr lang="pt-BR" sz="900" dirty="0" smtClean="0"/>
              <a:t>DIEESE</a:t>
            </a:r>
            <a:endParaRPr lang="pt-BR" sz="900" dirty="0"/>
          </a:p>
          <a:p>
            <a:endParaRPr lang="pt-BR" sz="1100" dirty="0"/>
          </a:p>
        </p:txBody>
      </p:sp>
      <p:graphicFrame>
        <p:nvGraphicFramePr>
          <p:cNvPr id="6" name="Grá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164857"/>
              </p:ext>
            </p:extLst>
          </p:nvPr>
        </p:nvGraphicFramePr>
        <p:xfrm>
          <a:off x="817771" y="86061"/>
          <a:ext cx="10800678" cy="6771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3"/>
          <p:cNvSpPr txBox="1"/>
          <p:nvPr/>
        </p:nvSpPr>
        <p:spPr>
          <a:xfrm>
            <a:off x="10019545" y="6280324"/>
            <a:ext cx="2076227" cy="380416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Elaboração: </a:t>
            </a:r>
            <a:r>
              <a:rPr lang="pt-BR" sz="900" dirty="0" smtClean="0"/>
              <a:t>Assessoria Econômica - SINPROQUIM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1153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169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Microsoft Excel Worksheet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Vitor</dc:creator>
  <cp:lastModifiedBy>Vitor</cp:lastModifiedBy>
  <cp:revision>78</cp:revision>
  <dcterms:created xsi:type="dcterms:W3CDTF">2016-09-16T20:15:24Z</dcterms:created>
  <dcterms:modified xsi:type="dcterms:W3CDTF">2017-12-08T18:22:08Z</dcterms:modified>
</cp:coreProperties>
</file>