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emf" ContentType="image/x-emf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72" r:id="rId2"/>
  </p:sldMasterIdLst>
  <p:notesMasterIdLst>
    <p:notesMasterId r:id="rId27"/>
  </p:notesMasterIdLst>
  <p:sldIdLst>
    <p:sldId id="256" r:id="rId3"/>
    <p:sldId id="881" r:id="rId4"/>
    <p:sldId id="865" r:id="rId5"/>
    <p:sldId id="877" r:id="rId6"/>
    <p:sldId id="863" r:id="rId7"/>
    <p:sldId id="820" r:id="rId8"/>
    <p:sldId id="855" r:id="rId9"/>
    <p:sldId id="894" r:id="rId10"/>
    <p:sldId id="887" r:id="rId11"/>
    <p:sldId id="888" r:id="rId12"/>
    <p:sldId id="889" r:id="rId13"/>
    <p:sldId id="891" r:id="rId14"/>
    <p:sldId id="805" r:id="rId15"/>
    <p:sldId id="886" r:id="rId16"/>
    <p:sldId id="896" r:id="rId17"/>
    <p:sldId id="859" r:id="rId18"/>
    <p:sldId id="861" r:id="rId19"/>
    <p:sldId id="864" r:id="rId20"/>
    <p:sldId id="895" r:id="rId21"/>
    <p:sldId id="879" r:id="rId22"/>
    <p:sldId id="880" r:id="rId23"/>
    <p:sldId id="892" r:id="rId24"/>
    <p:sldId id="893" r:id="rId25"/>
    <p:sldId id="854" r:id="rId26"/>
  </p:sldIdLst>
  <p:sldSz cx="9144000" cy="6858000" type="screen4x3"/>
  <p:notesSz cx="6832600" cy="996315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935" userDrawn="1">
          <p15:clr>
            <a:srgbClr val="A4A3A4"/>
          </p15:clr>
        </p15:guide>
        <p15:guide id="2" pos="24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9469" autoAdjust="0"/>
    <p:restoredTop sz="94660"/>
  </p:normalViewPr>
  <p:slideViewPr>
    <p:cSldViewPr snapToGrid="0">
      <p:cViewPr varScale="1">
        <p:scale>
          <a:sx n="73" d="100"/>
          <a:sy n="73" d="100"/>
        </p:scale>
        <p:origin x="-1134" y="-102"/>
      </p:cViewPr>
      <p:guideLst>
        <p:guide orient="horz" pos="935"/>
        <p:guide pos="249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60794" cy="499888"/>
          </a:xfrm>
          <a:prstGeom prst="rect">
            <a:avLst/>
          </a:prstGeom>
        </p:spPr>
        <p:txBody>
          <a:bodyPr vert="horz" lIns="95964" tIns="47982" rIns="95964" bIns="47982" rtlCol="0"/>
          <a:lstStyle>
            <a:lvl1pPr algn="l">
              <a:defRPr sz="13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70225" y="0"/>
            <a:ext cx="2960794" cy="499888"/>
          </a:xfrm>
          <a:prstGeom prst="rect">
            <a:avLst/>
          </a:prstGeom>
        </p:spPr>
        <p:txBody>
          <a:bodyPr vert="horz" lIns="95964" tIns="47982" rIns="95964" bIns="47982" rtlCol="0"/>
          <a:lstStyle>
            <a:lvl1pPr algn="r">
              <a:defRPr sz="1300"/>
            </a:lvl1pPr>
          </a:lstStyle>
          <a:p>
            <a:fld id="{74807D8F-530B-42ED-BCF5-549D1EFDD995}" type="datetimeFigureOut">
              <a:rPr lang="pt-BR" smtClean="0"/>
              <a:pPr/>
              <a:t>22/10/2020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74750" y="1244600"/>
            <a:ext cx="4483100" cy="3363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964" tIns="47982" rIns="95964" bIns="47982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3260" y="4794766"/>
            <a:ext cx="5466080" cy="3922990"/>
          </a:xfrm>
          <a:prstGeom prst="rect">
            <a:avLst/>
          </a:prstGeom>
        </p:spPr>
        <p:txBody>
          <a:bodyPr vert="horz" lIns="95964" tIns="47982" rIns="95964" bIns="47982" rtlCol="0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463267"/>
            <a:ext cx="2960794" cy="499887"/>
          </a:xfrm>
          <a:prstGeom prst="rect">
            <a:avLst/>
          </a:prstGeom>
        </p:spPr>
        <p:txBody>
          <a:bodyPr vert="horz" lIns="95964" tIns="47982" rIns="95964" bIns="47982" rtlCol="0" anchor="b"/>
          <a:lstStyle>
            <a:lvl1pPr algn="l">
              <a:defRPr sz="13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70225" y="9463267"/>
            <a:ext cx="2960794" cy="499887"/>
          </a:xfrm>
          <a:prstGeom prst="rect">
            <a:avLst/>
          </a:prstGeom>
        </p:spPr>
        <p:txBody>
          <a:bodyPr vert="horz" lIns="95964" tIns="47982" rIns="95964" bIns="47982" rtlCol="0" anchor="b"/>
          <a:lstStyle>
            <a:lvl1pPr algn="r">
              <a:defRPr sz="1300"/>
            </a:lvl1pPr>
          </a:lstStyle>
          <a:p>
            <a:fld id="{A6269BF3-14E9-406C-A655-5BEEB6E04AA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4821412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10651">
              <a:defRPr/>
            </a:pPr>
            <a:fld id="{467F7AF4-68D0-452B-9C0D-42EA2E2CBAE4}" type="slidenum">
              <a:rPr lang="pt-BR">
                <a:solidFill>
                  <a:prstClr val="black"/>
                </a:solidFill>
                <a:latin typeface="Calibri" panose="020F0502020204030204"/>
              </a:rPr>
              <a:pPr defTabSz="910651">
                <a:defRPr/>
              </a:pPr>
              <a:t>13</a:t>
            </a:fld>
            <a:endParaRPr lang="pt-BR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119164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741B2-9D08-4096-A9F7-64C06234882D}" type="datetime1">
              <a:rPr lang="pt-BR" smtClean="0"/>
              <a:pPr/>
              <a:t>22/10/2020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79466-5400-45BA-8A79-9355AFA9383D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26242017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0FAF4-E111-4FF3-BE29-99C7EE4B99C4}" type="datetime1">
              <a:rPr lang="pt-BR" smtClean="0"/>
              <a:pPr/>
              <a:t>22/10/2020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79466-5400-45BA-8A79-9355AFA9383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0915854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071E0-AA07-426C-A1FC-8874C90E2E7C}" type="datetime1">
              <a:rPr lang="pt-BR" smtClean="0"/>
              <a:pPr/>
              <a:t>22/10/2020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79466-5400-45BA-8A79-9355AFA9383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82440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2AE1F437-96DB-4438-97E0-97AF0C8448EB}" type="datetimeFigureOut">
              <a:rPr lang="pt-BR" altLang="pt-BR"/>
              <a:pPr>
                <a:defRPr/>
              </a:pPr>
              <a:t>22/10/2020</a:t>
            </a:fld>
            <a:endParaRPr lang="pt-BR" alt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066CA5C3-29B2-40F0-8503-A4A14F2A3388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xmlns="" val="23596869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02BD34F3-E332-4C94-97FE-84230C9E31A3}" type="datetimeFigureOut">
              <a:rPr lang="pt-BR" altLang="pt-BR"/>
              <a:pPr>
                <a:defRPr/>
              </a:pPr>
              <a:t>22/10/2020</a:t>
            </a:fld>
            <a:endParaRPr lang="pt-BR" alt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AAA6D55F-BC20-4663-A27C-6550FAF345E4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xmlns="" val="263121632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860D4424-890E-4549-A628-E8018E791A4B}" type="datetimeFigureOut">
              <a:rPr lang="pt-BR" altLang="pt-BR"/>
              <a:pPr>
                <a:defRPr/>
              </a:pPr>
              <a:t>22/10/2020</a:t>
            </a:fld>
            <a:endParaRPr lang="pt-BR" alt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22BC1868-20AE-4BCD-8F7B-355C6ED3B8D1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xmlns="" val="157814547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355E4EAE-4387-4363-B8A6-2FDA80F6650F}" type="datetimeFigureOut">
              <a:rPr lang="pt-BR" altLang="pt-BR"/>
              <a:pPr>
                <a:defRPr/>
              </a:pPr>
              <a:t>22/10/2020</a:t>
            </a:fld>
            <a:endParaRPr lang="pt-BR" alt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3FF98A73-1D08-4F8B-80B7-24F60C7D23BA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xmlns="" val="22531334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C26242EF-C169-4E3C-8889-3C760B0374BE}" type="datetimeFigureOut">
              <a:rPr lang="pt-BR" altLang="pt-BR"/>
              <a:pPr>
                <a:defRPr/>
              </a:pPr>
              <a:t>22/10/2020</a:t>
            </a:fld>
            <a:endParaRPr lang="pt-BR" altLang="pt-BR"/>
          </a:p>
        </p:txBody>
      </p:sp>
      <p:sp>
        <p:nvSpPr>
          <p:cNvPr id="8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BAF2A489-F8EB-47A4-BD09-5CED9390CA81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xmlns="" val="32249582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7D0ABB99-0847-47DB-9FDE-7A80F01E4B83}" type="datetimeFigureOut">
              <a:rPr lang="pt-BR" altLang="pt-BR"/>
              <a:pPr>
                <a:defRPr/>
              </a:pPr>
              <a:t>22/10/2020</a:t>
            </a:fld>
            <a:endParaRPr lang="pt-BR" altLang="pt-BR"/>
          </a:p>
        </p:txBody>
      </p:sp>
      <p:sp>
        <p:nvSpPr>
          <p:cNvPr id="4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038B510E-5F39-49AF-BEFC-4F637578F686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xmlns="" val="141628306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A0B48EDE-116D-4DFB-83E9-60E782AD9D43}" type="datetimeFigureOut">
              <a:rPr lang="pt-BR" altLang="pt-BR"/>
              <a:pPr>
                <a:defRPr/>
              </a:pPr>
              <a:t>22/10/2020</a:t>
            </a:fld>
            <a:endParaRPr lang="pt-BR" altLang="pt-BR"/>
          </a:p>
        </p:txBody>
      </p:sp>
      <p:sp>
        <p:nvSpPr>
          <p:cNvPr id="3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B0CE75F6-19AE-4DD1-8663-F5B5E1D0BD88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xmlns="" val="294242472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E7705760-BE05-4834-AF01-BB879F0FE5CB}" type="datetimeFigureOut">
              <a:rPr lang="pt-BR" altLang="pt-BR"/>
              <a:pPr>
                <a:defRPr/>
              </a:pPr>
              <a:t>22/10/2020</a:t>
            </a:fld>
            <a:endParaRPr lang="pt-BR" alt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C130ADA1-9CA8-4977-8511-62BBCF1B16D4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xmlns="" val="32591391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300D8-98ED-4C87-AF9D-943B6623A8F1}" type="datetime1">
              <a:rPr lang="pt-BR" smtClean="0"/>
              <a:pPr/>
              <a:t>22/10/2020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90655" y="290309"/>
            <a:ext cx="595398" cy="365125"/>
          </a:xfrm>
        </p:spPr>
        <p:txBody>
          <a:bodyPr/>
          <a:lstStyle>
            <a:lvl1pPr algn="ctr">
              <a:defRPr sz="16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EE379466-5400-45BA-8A79-9355AFA9383D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204269611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14D386D6-F7A4-464D-80D6-05DD8ED0DF6E}" type="datetimeFigureOut">
              <a:rPr lang="pt-BR" altLang="pt-BR"/>
              <a:pPr>
                <a:defRPr/>
              </a:pPr>
              <a:t>22/10/2020</a:t>
            </a:fld>
            <a:endParaRPr lang="pt-BR" alt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93EFDB54-3169-4E1D-9C16-5AA419CB50CC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xmlns="" val="381738393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10917262-4809-4814-AE3C-45EBCA354668}" type="datetimeFigureOut">
              <a:rPr lang="pt-BR" altLang="pt-BR"/>
              <a:pPr>
                <a:defRPr/>
              </a:pPr>
              <a:t>22/10/2020</a:t>
            </a:fld>
            <a:endParaRPr lang="pt-BR" alt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AC3302BA-F867-4775-98F6-E61F332F3B5C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xmlns="" val="231141345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CA5AA9BD-2270-49B4-AA23-0441790F3D9B}" type="datetimeFigureOut">
              <a:rPr lang="pt-BR" altLang="pt-BR"/>
              <a:pPr>
                <a:defRPr/>
              </a:pPr>
              <a:t>22/10/2020</a:t>
            </a:fld>
            <a:endParaRPr lang="pt-BR" alt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FDBA1E00-0604-45C0-9E40-BE31F2064257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xmlns="" val="18783942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D4E3C-60BA-4AD2-A683-D5D9CCC04466}" type="datetime1">
              <a:rPr lang="pt-BR" smtClean="0"/>
              <a:pPr/>
              <a:t>22/10/2020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79466-5400-45BA-8A79-9355AFA9383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4254986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D71F9-B8B9-4AAB-8F68-227410E1A3DD}" type="datetime1">
              <a:rPr lang="pt-BR" smtClean="0"/>
              <a:pPr/>
              <a:t>22/10/2020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79466-5400-45BA-8A79-9355AFA9383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5798511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7AD39-1067-4882-8251-3F097672D470}" type="datetime1">
              <a:rPr lang="pt-BR" smtClean="0"/>
              <a:pPr/>
              <a:t>22/10/2020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79466-5400-45BA-8A79-9355AFA9383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7635361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15480-7AC7-4F36-81AB-8A80CF4545BF}" type="datetime1">
              <a:rPr lang="pt-BR" smtClean="0"/>
              <a:pPr/>
              <a:t>22/10/2020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79466-5400-45BA-8A79-9355AFA9383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5873781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712DD-AE93-4719-A600-EEBEB7D3D447}" type="datetime1">
              <a:rPr lang="pt-BR" smtClean="0"/>
              <a:pPr/>
              <a:t>22/10/2020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79466-5400-45BA-8A79-9355AFA9383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1440889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CBCAB-C9A0-4170-A508-686DDD6A34C7}" type="datetime1">
              <a:rPr lang="pt-BR" smtClean="0"/>
              <a:pPr/>
              <a:t>22/10/2020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79466-5400-45BA-8A79-9355AFA9383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7504729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77206-09F9-41B5-84B5-49D9298247A2}" type="datetime1">
              <a:rPr lang="pt-BR" smtClean="0"/>
              <a:pPr/>
              <a:t>22/10/2020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79466-5400-45BA-8A79-9355AFA9383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6468915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EE0864-04F7-4F7A-88CC-3880BD667DD3}" type="datetime1">
              <a:rPr lang="pt-BR" smtClean="0"/>
              <a:pPr/>
              <a:t>22/10/2020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379466-5400-45BA-8A79-9355AFA9383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9748890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ço Reservado para Títu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 título mestre</a:t>
            </a:r>
          </a:p>
        </p:txBody>
      </p:sp>
      <p:sp>
        <p:nvSpPr>
          <p:cNvPr id="1027" name="Espaço Reservado para Tex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99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 texto mestre</a:t>
            </a:r>
          </a:p>
          <a:p>
            <a:pPr lvl="1"/>
            <a:r>
              <a:rPr lang="pt-BR" altLang="pt-BR"/>
              <a:t>Segundo nível</a:t>
            </a:r>
          </a:p>
          <a:p>
            <a:pPr lvl="2"/>
            <a:r>
              <a:rPr lang="pt-BR" altLang="pt-BR"/>
              <a:t>Terceiro nível</a:t>
            </a:r>
          </a:p>
          <a:p>
            <a:pPr lvl="3"/>
            <a:r>
              <a:rPr lang="pt-BR" altLang="pt-BR"/>
              <a:t>Quarto nível</a:t>
            </a:r>
          </a:p>
          <a:p>
            <a:pPr lvl="4"/>
            <a:r>
              <a:rPr lang="pt-BR" altLang="pt-BR"/>
              <a:t>Quinto nível</a:t>
            </a:r>
          </a:p>
        </p:txBody>
      </p:sp>
    </p:spTree>
    <p:extLst>
      <p:ext uri="{BB962C8B-B14F-4D97-AF65-F5344CB8AC3E}">
        <p14:creationId xmlns:p14="http://schemas.microsoft.com/office/powerpoint/2010/main" xmlns="" val="41780024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1"/>
          </a:solidFill>
          <a:latin typeface="+mj-lt"/>
          <a:ea typeface="MS PGothic" panose="020B0600070205080204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pitchFamily="34" charset="0"/>
          <a:ea typeface="MS PGothic" panose="020B0600070205080204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pitchFamily="34" charset="0"/>
          <a:ea typeface="MS PGothic" panose="020B0600070205080204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pitchFamily="34" charset="0"/>
          <a:ea typeface="MS PGothic" panose="020B0600070205080204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pitchFamily="34" charset="0"/>
          <a:ea typeface="MS PGothic" panose="020B0600070205080204" pitchFamily="34" charset="-128"/>
          <a:cs typeface="MS PGothic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emf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12108"/>
            <a:ext cx="9144000" cy="6853678"/>
          </a:xfrm>
          <a:prstGeom prst="rect">
            <a:avLst/>
          </a:prstGeom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873924" y="466090"/>
            <a:ext cx="2912883" cy="620626"/>
          </a:xfrm>
          <a:prstGeom prst="rect">
            <a:avLst/>
          </a:prstGeom>
        </p:spPr>
      </p:pic>
      <p:sp>
        <p:nvSpPr>
          <p:cNvPr id="6" name="CaixaDeTexto 5"/>
          <p:cNvSpPr txBox="1"/>
          <p:nvPr/>
        </p:nvSpPr>
        <p:spPr>
          <a:xfrm>
            <a:off x="4802657" y="2457990"/>
            <a:ext cx="402995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dirty="0">
                <a:solidFill>
                  <a:srgbClr val="5A8497"/>
                </a:solidFill>
                <a:latin typeface="Arial Narrow" panose="020B0606020202030204" pitchFamily="34" charset="0"/>
              </a:rPr>
              <a:t>A PEC 45/2019 e seus</a:t>
            </a:r>
            <a:br>
              <a:rPr lang="pt-BR" sz="3200" b="1" dirty="0">
                <a:solidFill>
                  <a:srgbClr val="5A8497"/>
                </a:solidFill>
                <a:latin typeface="Arial Narrow" panose="020B0606020202030204" pitchFamily="34" charset="0"/>
              </a:rPr>
            </a:br>
            <a:r>
              <a:rPr lang="pt-BR" sz="3200" b="1" dirty="0">
                <a:solidFill>
                  <a:srgbClr val="5A8497"/>
                </a:solidFill>
                <a:latin typeface="Arial Narrow" panose="020B0606020202030204" pitchFamily="34" charset="0"/>
              </a:rPr>
              <a:t>impactos federativos, setoriais e distributivos</a:t>
            </a:r>
            <a:endParaRPr lang="pt-BR" sz="2800" b="1" dirty="0">
              <a:solidFill>
                <a:srgbClr val="5A8497"/>
              </a:solidFill>
              <a:latin typeface="Arial Narrow" panose="020B0606020202030204" pitchFamily="34" charset="0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4802657" y="4633293"/>
            <a:ext cx="4029959" cy="18928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pt-BR" b="1" dirty="0">
                <a:solidFill>
                  <a:srgbClr val="5A8497"/>
                </a:solidFill>
                <a:latin typeface="Arial Narrow" panose="020B0606020202030204" pitchFamily="34" charset="0"/>
              </a:rPr>
              <a:t>Apresentação para o </a:t>
            </a:r>
            <a:r>
              <a:rPr lang="pt-BR" b="1" dirty="0" err="1">
                <a:solidFill>
                  <a:srgbClr val="5A8497"/>
                </a:solidFill>
                <a:latin typeface="Arial Narrow" panose="020B0606020202030204" pitchFamily="34" charset="0"/>
              </a:rPr>
              <a:t>Sinproquim</a:t>
            </a:r>
            <a:endParaRPr lang="pt-BR" b="1" dirty="0">
              <a:solidFill>
                <a:srgbClr val="5A8497"/>
              </a:solidFill>
              <a:latin typeface="Arial Narrow" panose="020B0606020202030204" pitchFamily="34" charset="0"/>
            </a:endParaRPr>
          </a:p>
          <a:p>
            <a:pPr>
              <a:spcBef>
                <a:spcPts val="600"/>
              </a:spcBef>
            </a:pPr>
            <a:endParaRPr lang="pt-BR" b="1" dirty="0">
              <a:solidFill>
                <a:srgbClr val="5A8497"/>
              </a:solidFill>
              <a:latin typeface="Arial Narrow" panose="020B0606020202030204" pitchFamily="34" charset="0"/>
            </a:endParaRPr>
          </a:p>
          <a:p>
            <a:pPr>
              <a:spcBef>
                <a:spcPts val="2400"/>
              </a:spcBef>
            </a:pPr>
            <a:r>
              <a:rPr lang="pt-BR" b="1" dirty="0">
                <a:solidFill>
                  <a:srgbClr val="5A8497"/>
                </a:solidFill>
                <a:latin typeface="Arial Narrow" panose="020B0606020202030204" pitchFamily="34" charset="0"/>
              </a:rPr>
              <a:t>Bernard Appy</a:t>
            </a:r>
          </a:p>
          <a:p>
            <a:pPr>
              <a:spcBef>
                <a:spcPts val="2400"/>
              </a:spcBef>
            </a:pPr>
            <a:r>
              <a:rPr lang="pt-BR" dirty="0">
                <a:solidFill>
                  <a:srgbClr val="5A8497"/>
                </a:solidFill>
                <a:latin typeface="Arial Narrow" panose="020B0606020202030204" pitchFamily="34" charset="0"/>
              </a:rPr>
              <a:t>Outubro de 2020</a:t>
            </a:r>
            <a:endParaRPr lang="pt-BR" sz="2000" b="1" dirty="0">
              <a:solidFill>
                <a:srgbClr val="5A8497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876713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322424" y="0"/>
            <a:ext cx="821576" cy="6858000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71021" y="158144"/>
            <a:ext cx="79299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3200" b="1" i="0" u="none" strike="noStrike" kern="1200" cap="none" spc="0" normalizeH="0" baseline="0" noProof="0" dirty="0">
                <a:ln>
                  <a:noFill/>
                </a:ln>
                <a:solidFill>
                  <a:srgbClr val="5A8497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Impactos da reforma</a:t>
            </a:r>
            <a:r>
              <a:rPr kumimoji="0" lang="pt-BR" sz="2800" b="1" i="0" u="none" strike="noStrike" kern="1200" cap="none" spc="0" normalizeH="0" baseline="0" noProof="0" dirty="0">
                <a:ln>
                  <a:noFill/>
                </a:ln>
                <a:solidFill>
                  <a:srgbClr val="5A8497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/>
            </a:r>
            <a:br>
              <a:rPr kumimoji="0" lang="pt-BR" sz="2800" b="1" i="0" u="none" strike="noStrike" kern="1200" cap="none" spc="0" normalizeH="0" baseline="0" noProof="0" dirty="0">
                <a:ln>
                  <a:noFill/>
                </a:ln>
                <a:solidFill>
                  <a:srgbClr val="5A8497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</a:br>
            <a:r>
              <a:rPr kumimoji="0" lang="pt-BR" sz="2800" b="1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75000"/>
                  </a:srgb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Efeitos distributivos da tributação homogênea</a:t>
            </a:r>
          </a:p>
        </p:txBody>
      </p:sp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E379466-5400-45BA-8A79-9355AFA9383D}" type="slidenum">
              <a:rPr kumimoji="0" lang="pt-BR" sz="1600" b="0" i="0" u="none" strike="noStrike" kern="1200" cap="none" spc="0" normalizeH="0" baseline="0" noProof="0" smtClean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pt-BR" sz="1600" b="0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50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xmlns="" id="{75F89AEA-EB48-47FF-B03D-C8EF3898AF3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6071" y="1389357"/>
            <a:ext cx="7372350" cy="52463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5218701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322424" y="0"/>
            <a:ext cx="821576" cy="6858000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71021" y="158144"/>
            <a:ext cx="79299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3200" b="1" i="0" u="none" strike="noStrike" kern="1200" cap="none" spc="0" normalizeH="0" baseline="0" noProof="0" dirty="0">
                <a:ln>
                  <a:noFill/>
                </a:ln>
                <a:solidFill>
                  <a:srgbClr val="5A8497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Impactos da reforma</a:t>
            </a:r>
            <a:r>
              <a:rPr kumimoji="0" lang="pt-BR" sz="2800" b="1" i="0" u="none" strike="noStrike" kern="1200" cap="none" spc="0" normalizeH="0" baseline="0" noProof="0" dirty="0">
                <a:ln>
                  <a:noFill/>
                </a:ln>
                <a:solidFill>
                  <a:srgbClr val="5A8497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/>
            </a:r>
            <a:br>
              <a:rPr kumimoji="0" lang="pt-BR" sz="2800" b="1" i="0" u="none" strike="noStrike" kern="1200" cap="none" spc="0" normalizeH="0" baseline="0" noProof="0" dirty="0">
                <a:ln>
                  <a:noFill/>
                </a:ln>
                <a:solidFill>
                  <a:srgbClr val="5A8497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</a:br>
            <a:r>
              <a:rPr kumimoji="0" lang="pt-BR" sz="2800" b="1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75000"/>
                  </a:srgb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Setoriais</a:t>
            </a:r>
          </a:p>
        </p:txBody>
      </p:sp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E379466-5400-45BA-8A79-9355AFA9383D}" type="slidenum">
              <a:rPr kumimoji="0" lang="pt-BR" sz="1600" b="0" i="0" u="none" strike="noStrike" kern="1200" cap="none" spc="0" normalizeH="0" baseline="0" noProof="0" smtClean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pt-BR" sz="1600" b="0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50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xmlns="" id="{813556C7-0141-48DE-AD97-1792AD2931C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0937" y="1637927"/>
            <a:ext cx="7818120" cy="47834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557494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322424" y="0"/>
            <a:ext cx="821576" cy="6858000"/>
          </a:xfrm>
          <a:prstGeom prst="rect">
            <a:avLst/>
          </a:prstGeom>
        </p:spPr>
      </p:pic>
      <p:sp>
        <p:nvSpPr>
          <p:cNvPr id="3" name="CaixaDeTexto 2"/>
          <p:cNvSpPr txBox="1"/>
          <p:nvPr/>
        </p:nvSpPr>
        <p:spPr>
          <a:xfrm>
            <a:off x="430421" y="1500592"/>
            <a:ext cx="7767119" cy="50552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600" b="1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 distribuição atual da receita tributária entre Estados e Municípios é afetada pela reforma tributária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600" b="1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 PEC 45 prevê uma transição de 50 anos para a tributação integral pelo destino (20+30)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pt-BR" sz="2600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Modelo levantou alguns questionamentos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pt-BR" sz="2600" b="1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 CCiF vem desenvolvendo um modelo alternativo, através de um Fundo de Transição Federativa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pt-BR" sz="2600" b="1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Política de Desenvolvimento regional mais eficiente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pt-BR" sz="2600" b="1" kern="0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/>
              </a:rPr>
              <a:t>Com a limitação de perdas e o maior crescimento, todos os entes da federação são beneficiados</a:t>
            </a:r>
            <a:endParaRPr kumimoji="0" lang="pt-BR" sz="2600" i="0" u="none" strike="noStrike" kern="0" cap="none" spc="0" normalizeH="0" baseline="0" noProof="0" dirty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71021" y="158144"/>
            <a:ext cx="79299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3200" b="1" i="0" u="none" strike="noStrike" kern="1200" cap="none" spc="0" normalizeH="0" baseline="0" noProof="0" dirty="0">
                <a:ln>
                  <a:noFill/>
                </a:ln>
                <a:solidFill>
                  <a:srgbClr val="5A8497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Impactos da reforma</a:t>
            </a:r>
            <a:r>
              <a:rPr kumimoji="0" lang="pt-BR" sz="2800" b="1" i="0" u="none" strike="noStrike" kern="1200" cap="none" spc="0" normalizeH="0" baseline="0" noProof="0" dirty="0">
                <a:ln>
                  <a:noFill/>
                </a:ln>
                <a:solidFill>
                  <a:srgbClr val="5A8497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/>
            </a:r>
            <a:br>
              <a:rPr kumimoji="0" lang="pt-BR" sz="2800" b="1" i="0" u="none" strike="noStrike" kern="1200" cap="none" spc="0" normalizeH="0" baseline="0" noProof="0" dirty="0">
                <a:ln>
                  <a:noFill/>
                </a:ln>
                <a:solidFill>
                  <a:srgbClr val="5A8497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</a:br>
            <a:r>
              <a:rPr kumimoji="0" lang="pt-BR" sz="2800" b="1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75000"/>
                  </a:srgb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Federativos</a:t>
            </a:r>
          </a:p>
        </p:txBody>
      </p:sp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E379466-5400-45BA-8A79-9355AFA9383D}" type="slidenum">
              <a:rPr kumimoji="0" lang="pt-BR" sz="1600" b="0" i="0" u="none" strike="noStrike" kern="1200" cap="none" spc="0" normalizeH="0" baseline="0" noProof="0" smtClean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pt-BR" sz="1600" b="0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50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399225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322424" y="0"/>
            <a:ext cx="821576" cy="6858000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391584" y="34649"/>
            <a:ext cx="760941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3200" b="1" i="0" u="none" strike="noStrike" kern="1200" cap="none" spc="0" normalizeH="0" baseline="0" noProof="0" dirty="0">
                <a:ln>
                  <a:noFill/>
                </a:ln>
                <a:solidFill>
                  <a:srgbClr val="5A8497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Impactos da reforma</a:t>
            </a:r>
            <a:r>
              <a:rPr kumimoji="0" lang="pt-BR" sz="2800" b="1" i="0" u="none" strike="noStrike" kern="1200" cap="none" spc="0" normalizeH="0" baseline="0" noProof="0" dirty="0">
                <a:ln>
                  <a:noFill/>
                </a:ln>
                <a:solidFill>
                  <a:srgbClr val="5A8497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/>
            </a:r>
            <a:br>
              <a:rPr kumimoji="0" lang="pt-BR" sz="2800" b="1" i="0" u="none" strike="noStrike" kern="1200" cap="none" spc="0" normalizeH="0" baseline="0" noProof="0" dirty="0">
                <a:ln>
                  <a:noFill/>
                </a:ln>
                <a:solidFill>
                  <a:srgbClr val="5A8497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</a:br>
            <a:r>
              <a:rPr kumimoji="0" lang="pt-BR" sz="2800" b="1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75000"/>
                  </a:srgb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Transição federativa da PEC 45</a:t>
            </a:r>
          </a:p>
        </p:txBody>
      </p:sp>
      <p:sp>
        <p:nvSpPr>
          <p:cNvPr id="6" name="Espaço Reservado para Número de Slide 1"/>
          <p:cNvSpPr>
            <a:spLocks noGrp="1"/>
          </p:cNvSpPr>
          <p:nvPr>
            <p:ph type="sldNum" sz="quarter" idx="12"/>
          </p:nvPr>
        </p:nvSpPr>
        <p:spPr>
          <a:xfrm>
            <a:off x="8390655" y="290309"/>
            <a:ext cx="595398" cy="365125"/>
          </a:xfr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E379466-5400-45BA-8A79-9355AFA9383D}" type="slidenum">
              <a:rPr kumimoji="0" lang="pt-BR" sz="1600" b="0" i="0" u="none" strike="noStrike" kern="1200" cap="none" spc="0" normalizeH="0" baseline="0" noProof="0" smtClean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pt-BR" sz="1600" b="0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50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xmlns="" id="{36A421D5-7545-4AC0-A61B-CBF70B1895E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0912" y="1541302"/>
            <a:ext cx="7650760" cy="48156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888129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322424" y="0"/>
            <a:ext cx="821576" cy="6858000"/>
          </a:xfrm>
          <a:prstGeom prst="rect">
            <a:avLst/>
          </a:prstGeom>
        </p:spPr>
      </p:pic>
      <p:sp>
        <p:nvSpPr>
          <p:cNvPr id="3" name="CaixaDeTexto 2"/>
          <p:cNvSpPr txBox="1"/>
          <p:nvPr/>
        </p:nvSpPr>
        <p:spPr>
          <a:xfrm>
            <a:off x="430421" y="1500592"/>
            <a:ext cx="7767119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600" b="1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Resultados são robustos em mostrar efeitos positivos da reforma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pt-BR" sz="2600" i="0" u="none" strike="noStrike" kern="0" cap="none" spc="0" normalizeH="0" baseline="0" noProof="0" dirty="0" err="1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Aument</a:t>
            </a:r>
            <a:r>
              <a:rPr lang="pt-BR" sz="2600" kern="0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/>
              </a:rPr>
              <a:t>o do emprego e da renda em todos cenários</a:t>
            </a:r>
            <a:endParaRPr kumimoji="0" lang="pt-BR" sz="2600" i="0" u="none" strike="noStrike" kern="0" cap="none" spc="0" normalizeH="0" baseline="0" noProof="0" dirty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pt-BR" sz="2600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Redução da regressividade da tributação do consumo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pt-BR" sz="2600" kern="0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/>
              </a:rPr>
              <a:t>Impacto positivo sobre o PIB de todos os setores, mesmo com hipótese conservadora sobre crescimento da produtividade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600" b="1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Benefício para consumidores, empresas e governos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pt-BR" sz="2600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Mantendo a carga tributária como </a:t>
            </a:r>
            <a:r>
              <a:rPr lang="pt-BR" sz="2600" kern="0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/>
              </a:rPr>
              <a:t>% do PIB, arrecadação tende a crescer, o que favorece a solvência do setor público e abre espaço para a realização de políticas públicas</a:t>
            </a:r>
            <a:endParaRPr kumimoji="0" lang="pt-BR" sz="2600" i="0" u="none" strike="noStrike" kern="0" cap="none" spc="0" normalizeH="0" baseline="0" noProof="0" dirty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71021" y="158144"/>
            <a:ext cx="79299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3200" b="1" i="0" u="none" strike="noStrike" kern="1200" cap="none" spc="0" normalizeH="0" baseline="0" noProof="0" dirty="0">
                <a:ln>
                  <a:noFill/>
                </a:ln>
                <a:solidFill>
                  <a:srgbClr val="5A8497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Impactos da reforma</a:t>
            </a:r>
            <a:r>
              <a:rPr kumimoji="0" lang="pt-BR" sz="2800" b="1" i="0" u="none" strike="noStrike" kern="1200" cap="none" spc="0" normalizeH="0" baseline="0" noProof="0" dirty="0">
                <a:ln>
                  <a:noFill/>
                </a:ln>
                <a:solidFill>
                  <a:srgbClr val="5A8497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/>
            </a:r>
            <a:br>
              <a:rPr kumimoji="0" lang="pt-BR" sz="2800" b="1" i="0" u="none" strike="noStrike" kern="1200" cap="none" spc="0" normalizeH="0" baseline="0" noProof="0" dirty="0">
                <a:ln>
                  <a:noFill/>
                </a:ln>
                <a:solidFill>
                  <a:srgbClr val="5A8497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</a:br>
            <a:r>
              <a:rPr kumimoji="0" lang="pt-BR" sz="2800" b="1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75000"/>
                  </a:srgb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Por que a reforma tributária é importante?</a:t>
            </a:r>
          </a:p>
        </p:txBody>
      </p:sp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E379466-5400-45BA-8A79-9355AFA9383D}" type="slidenum">
              <a:rPr kumimoji="0" lang="pt-BR" sz="1600" b="0" i="0" u="none" strike="noStrike" kern="1200" cap="none" spc="0" normalizeH="0" baseline="0" noProof="0" smtClean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pt-BR" sz="1600" b="0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50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4121403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322424" y="0"/>
            <a:ext cx="821576" cy="6858000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306919" y="2800199"/>
            <a:ext cx="760941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4400" b="1" i="0" u="none" strike="noStrike" kern="1200" cap="none" spc="0" normalizeH="0" baseline="0" noProof="0" dirty="0">
                <a:ln>
                  <a:noFill/>
                </a:ln>
                <a:solidFill>
                  <a:srgbClr val="5A8497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Questões controversas</a:t>
            </a:r>
            <a:endParaRPr kumimoji="0" lang="pt-BR" sz="2800" b="1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75000"/>
                </a:srgbClr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</p:txBody>
      </p:sp>
      <p:sp>
        <p:nvSpPr>
          <p:cNvPr id="6" name="Espaço Reservado para Número de Slide 1"/>
          <p:cNvSpPr>
            <a:spLocks noGrp="1"/>
          </p:cNvSpPr>
          <p:nvPr>
            <p:ph type="sldNum" sz="quarter" idx="12"/>
          </p:nvPr>
        </p:nvSpPr>
        <p:spPr>
          <a:xfrm>
            <a:off x="8390655" y="290309"/>
            <a:ext cx="595398" cy="365125"/>
          </a:xfr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E379466-5400-45BA-8A79-9355AFA9383D}" type="slidenum">
              <a:rPr kumimoji="0" lang="pt-BR" sz="1600" b="0" i="0" u="none" strike="noStrike" kern="1200" cap="none" spc="0" normalizeH="0" baseline="0" noProof="0" smtClean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pt-BR" sz="1600" b="0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50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7557071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322424" y="0"/>
            <a:ext cx="821576" cy="6858000"/>
          </a:xfrm>
          <a:prstGeom prst="rect">
            <a:avLst/>
          </a:prstGeom>
        </p:spPr>
      </p:pic>
      <p:sp>
        <p:nvSpPr>
          <p:cNvPr id="3" name="CaixaDeTexto 2"/>
          <p:cNvSpPr txBox="1"/>
          <p:nvPr/>
        </p:nvSpPr>
        <p:spPr>
          <a:xfrm>
            <a:off x="430421" y="1534148"/>
            <a:ext cx="7767119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600" b="1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 transição de dez anos dos tributos atuais para o IBS deve-se à necessidade de ajuste das empresas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pt-BR" sz="2600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Investimentos realizados com base nos tributos atuais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pt-BR" sz="2600" kern="0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/>
              </a:rPr>
              <a:t>Mudanças de preços relativos</a:t>
            </a:r>
            <a:endParaRPr kumimoji="0" lang="pt-BR" sz="2600" i="0" u="none" strike="noStrike" kern="0" cap="none" spc="0" normalizeH="0" baseline="0" noProof="0" dirty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pt-BR" sz="2600" b="1" kern="0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/>
              </a:rPr>
              <a:t>O período pode ser reduzido, mas não é recomendável uma transição muito curta</a:t>
            </a:r>
            <a:endParaRPr lang="pt-BR" sz="2600" kern="0" dirty="0">
              <a:solidFill>
                <a:prstClr val="black">
                  <a:lumMod val="85000"/>
                  <a:lumOff val="15000"/>
                </a:prstClr>
              </a:solidFill>
              <a:latin typeface="Calibri" panose="020F0502020204030204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pt-BR" sz="2600" kern="0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/>
              </a:rPr>
              <a:t>Percepção de “efeitos negativos” por alguns setores viria antes do efeito positivo sobre o crescimento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2600" b="1" kern="0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/>
              </a:rPr>
              <a:t>Praticamente não há aumento da complexidade do sistema durante a transição</a:t>
            </a:r>
            <a:endParaRPr kumimoji="0" lang="pt-BR" sz="2600" b="0" i="0" u="none" strike="noStrike" kern="0" cap="none" spc="0" normalizeH="0" baseline="0" noProof="0" dirty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endParaRPr lang="pt-BR" sz="2600" kern="0" dirty="0">
              <a:solidFill>
                <a:prstClr val="black">
                  <a:lumMod val="85000"/>
                  <a:lumOff val="15000"/>
                </a:prstClr>
              </a:solidFill>
              <a:latin typeface="Calibri" panose="020F0502020204030204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71021" y="158144"/>
            <a:ext cx="79299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3200" b="1" i="0" u="none" strike="noStrike" kern="1200" cap="none" spc="0" normalizeH="0" baseline="0" noProof="0" dirty="0">
                <a:ln>
                  <a:noFill/>
                </a:ln>
                <a:solidFill>
                  <a:srgbClr val="5A8497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Período de transição</a:t>
            </a:r>
            <a:r>
              <a:rPr kumimoji="0" lang="pt-BR" sz="2800" b="1" i="0" u="none" strike="noStrike" kern="1200" cap="none" spc="0" normalizeH="0" baseline="0" noProof="0" dirty="0">
                <a:ln>
                  <a:noFill/>
                </a:ln>
                <a:solidFill>
                  <a:srgbClr val="5A8497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/>
            </a:r>
            <a:br>
              <a:rPr kumimoji="0" lang="pt-BR" sz="2800" b="1" i="0" u="none" strike="noStrike" kern="1200" cap="none" spc="0" normalizeH="0" baseline="0" noProof="0" dirty="0">
                <a:ln>
                  <a:noFill/>
                </a:ln>
                <a:solidFill>
                  <a:srgbClr val="5A8497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</a:br>
            <a:r>
              <a:rPr kumimoji="0" lang="pt-BR" sz="2800" b="1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75000"/>
                  </a:srgb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Por que uma transição relativamente longa?</a:t>
            </a:r>
          </a:p>
        </p:txBody>
      </p:sp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E379466-5400-45BA-8A79-9355AFA9383D}" type="slidenum">
              <a:rPr kumimoji="0" lang="pt-BR" sz="1600" b="0" i="0" u="none" strike="noStrike" kern="1200" cap="none" spc="0" normalizeH="0" baseline="0" noProof="0" smtClean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pt-BR" sz="1600" b="0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50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8659049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322424" y="0"/>
            <a:ext cx="821576" cy="6858000"/>
          </a:xfrm>
          <a:prstGeom prst="rect">
            <a:avLst/>
          </a:prstGeom>
        </p:spPr>
      </p:pic>
      <p:sp>
        <p:nvSpPr>
          <p:cNvPr id="3" name="CaixaDeTexto 2"/>
          <p:cNvSpPr txBox="1"/>
          <p:nvPr/>
        </p:nvSpPr>
        <p:spPr>
          <a:xfrm>
            <a:off x="430421" y="1534148"/>
            <a:ext cx="7767119" cy="51244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600" b="1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Embora seja possível um modelo de cobrança do IVA no destino mantendo a cobrança nos Estados, há fortes razões para a arrecadação centralizada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pt-BR" sz="2600" i="0" u="none" strike="noStrike" kern="0" cap="none" spc="0" normalizeH="0" baseline="0" noProof="0" dirty="0" err="1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Simpli</a:t>
            </a:r>
            <a:r>
              <a:rPr lang="pt-BR" sz="2600" kern="0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/>
              </a:rPr>
              <a:t>cidade para os contribuintes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pt-BR" sz="2600" kern="0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/>
              </a:rPr>
              <a:t>Segurança jurídica para contribuintes com saldos credores a recuperar</a:t>
            </a:r>
            <a:endParaRPr kumimoji="0" lang="pt-BR" sz="2600" i="0" u="none" strike="noStrike" kern="0" cap="none" spc="0" normalizeH="0" baseline="0" noProof="0" dirty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85750" indent="-285750">
              <a:spcBef>
                <a:spcPts val="300"/>
              </a:spcBef>
              <a:buFont typeface="Wingdings" panose="05000000000000000000" pitchFamily="2" charset="2"/>
              <a:buChar char="§"/>
              <a:defRPr/>
            </a:pPr>
            <a:r>
              <a:rPr lang="pt-BR" sz="2600" kern="0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/>
              </a:rPr>
              <a:t>Tributação municipal no destino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pt-BR" sz="2600" kern="0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/>
              </a:rPr>
              <a:t>Segurança jurídica para os entes da federação</a:t>
            </a:r>
            <a:endParaRPr kumimoji="0" lang="pt-BR" sz="2600" i="0" u="none" strike="noStrike" kern="0" cap="none" spc="0" normalizeH="0" baseline="0" noProof="0" dirty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742950" lvl="1" indent="-285750">
              <a:spcBef>
                <a:spcPts val="300"/>
              </a:spcBef>
              <a:buFont typeface="Wingdings" panose="05000000000000000000" pitchFamily="2" charset="2"/>
              <a:buChar char="§"/>
              <a:defRPr/>
            </a:pPr>
            <a:r>
              <a:rPr lang="pt-BR" sz="2600" kern="0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/>
              </a:rPr>
              <a:t>Alíquota zero nas transações interestaduais não é boa opção para tributação no destino</a:t>
            </a:r>
          </a:p>
          <a:p>
            <a:pPr marL="742950" lvl="1" indent="-285750">
              <a:spcBef>
                <a:spcPts val="300"/>
              </a:spcBef>
              <a:buFont typeface="Wingdings" panose="05000000000000000000" pitchFamily="2" charset="2"/>
              <a:buChar char="§"/>
              <a:defRPr/>
            </a:pPr>
            <a:r>
              <a:rPr lang="pt-BR" sz="2600" kern="0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/>
              </a:rPr>
              <a:t>Demais opções criam risco de inadimplência entre os entes da federação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71021" y="158144"/>
            <a:ext cx="79299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3200" b="1" dirty="0">
                <a:solidFill>
                  <a:srgbClr val="5A8497"/>
                </a:solidFill>
                <a:latin typeface="Arial Narrow" panose="020B0606020202030204" pitchFamily="34" charset="0"/>
              </a:rPr>
              <a:t>Gestão do IBS</a:t>
            </a:r>
            <a:r>
              <a:rPr kumimoji="0" lang="pt-BR" sz="2800" b="1" i="0" u="none" strike="noStrike" kern="1200" cap="none" spc="0" normalizeH="0" baseline="0" noProof="0" dirty="0">
                <a:ln>
                  <a:noFill/>
                </a:ln>
                <a:solidFill>
                  <a:srgbClr val="5A8497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/>
            </a:r>
            <a:br>
              <a:rPr kumimoji="0" lang="pt-BR" sz="2800" b="1" i="0" u="none" strike="noStrike" kern="1200" cap="none" spc="0" normalizeH="0" baseline="0" noProof="0" dirty="0">
                <a:ln>
                  <a:noFill/>
                </a:ln>
                <a:solidFill>
                  <a:srgbClr val="5A8497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</a:br>
            <a:r>
              <a:rPr kumimoji="0" lang="pt-BR" sz="2800" b="1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75000"/>
                  </a:srgb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Razões para a arrecadação centralizada</a:t>
            </a:r>
          </a:p>
        </p:txBody>
      </p:sp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E379466-5400-45BA-8A79-9355AFA9383D}" type="slidenum">
              <a:rPr kumimoji="0" lang="pt-BR" sz="1600" b="0" i="0" u="none" strike="noStrike" kern="1200" cap="none" spc="0" normalizeH="0" baseline="0" noProof="0" smtClean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pt-BR" sz="1600" b="0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50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0553155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322424" y="0"/>
            <a:ext cx="821576" cy="6858000"/>
          </a:xfrm>
          <a:prstGeom prst="rect">
            <a:avLst/>
          </a:prstGeom>
        </p:spPr>
      </p:pic>
      <p:sp>
        <p:nvSpPr>
          <p:cNvPr id="3" name="CaixaDeTexto 2"/>
          <p:cNvSpPr txBox="1"/>
          <p:nvPr/>
        </p:nvSpPr>
        <p:spPr>
          <a:xfrm>
            <a:off x="430421" y="1534148"/>
            <a:ext cx="7767119" cy="48397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2600" b="1" kern="0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/>
              </a:rPr>
              <a:t>Há um consenso na literatura internacional das vantagens da cobrança de IVA com alíquota uniforme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600" b="1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Setor de serviços: pontos a serem considerados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pt-BR" sz="2600" kern="0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/>
              </a:rPr>
              <a:t>Prestadores de serviços no meio da cadeia serão favorecidos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pt-BR" sz="2600" kern="0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/>
              </a:rPr>
              <a:t>Boa parte dos serviços prestados a consumidores finais se dá através de empresas do SIMPLES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pt-BR" sz="2600" kern="0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/>
              </a:rPr>
              <a:t>Menor tributação dos serviços é regressiva</a:t>
            </a:r>
          </a:p>
          <a:p>
            <a:pPr marL="742950" lvl="1" indent="-285750">
              <a:spcBef>
                <a:spcPts val="300"/>
              </a:spcBef>
              <a:buFont typeface="Wingdings" panose="05000000000000000000" pitchFamily="2" charset="2"/>
              <a:buChar char="§"/>
              <a:defRPr/>
            </a:pPr>
            <a:r>
              <a:rPr lang="pt-BR" sz="2600" kern="0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/>
              </a:rPr>
              <a:t>Há motivos para tratamento diferenciado de saúde e educação privados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pt-BR" sz="2600" kern="0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/>
              </a:rPr>
              <a:t>Política para o setor seria via desoneração da folha</a:t>
            </a:r>
            <a:endParaRPr kumimoji="0" lang="pt-BR" sz="2600" i="0" u="none" strike="noStrike" kern="0" cap="none" spc="0" normalizeH="0" baseline="0" noProof="0" dirty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71021" y="158144"/>
            <a:ext cx="79299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3200" b="1" dirty="0">
                <a:solidFill>
                  <a:srgbClr val="5A8497"/>
                </a:solidFill>
                <a:latin typeface="Arial Narrow" panose="020B0606020202030204" pitchFamily="34" charset="0"/>
              </a:rPr>
              <a:t>Setor de serviços</a:t>
            </a:r>
            <a:r>
              <a:rPr kumimoji="0" lang="pt-BR" sz="2800" b="1" i="0" u="none" strike="noStrike" kern="1200" cap="none" spc="0" normalizeH="0" baseline="0" noProof="0" dirty="0">
                <a:ln>
                  <a:noFill/>
                </a:ln>
                <a:solidFill>
                  <a:srgbClr val="5A8497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/>
            </a:r>
            <a:br>
              <a:rPr kumimoji="0" lang="pt-BR" sz="2800" b="1" i="0" u="none" strike="noStrike" kern="1200" cap="none" spc="0" normalizeH="0" baseline="0" noProof="0" dirty="0">
                <a:ln>
                  <a:noFill/>
                </a:ln>
                <a:solidFill>
                  <a:srgbClr val="5A8497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</a:br>
            <a:r>
              <a:rPr kumimoji="0" lang="pt-BR" sz="2800" b="1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75000"/>
                  </a:srgb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Razões para a </a:t>
            </a:r>
            <a:r>
              <a:rPr lang="pt-BR" sz="2800" b="1" dirty="0">
                <a:solidFill>
                  <a:srgbClr val="E7E6E6">
                    <a:lumMod val="75000"/>
                  </a:srgbClr>
                </a:solidFill>
                <a:latin typeface="Arial Narrow" panose="020B0606020202030204" pitchFamily="34" charset="0"/>
              </a:rPr>
              <a:t>alíquota uniforme</a:t>
            </a:r>
            <a:endParaRPr kumimoji="0" lang="pt-BR" sz="2800" b="1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75000"/>
                </a:srgbClr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</p:txBody>
      </p:sp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E379466-5400-45BA-8A79-9355AFA9383D}" type="slidenum">
              <a:rPr kumimoji="0" lang="pt-BR" sz="1600" b="0" i="0" u="none" strike="noStrike" kern="1200" cap="none" spc="0" normalizeH="0" baseline="0" noProof="0" smtClean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pt-BR" sz="1600" b="0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50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5443061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322424" y="0"/>
            <a:ext cx="821576" cy="6858000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306919" y="2800199"/>
            <a:ext cx="760941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4400" b="1" i="0" u="none" strike="noStrike" kern="1200" cap="none" spc="0" normalizeH="0" baseline="0" noProof="0" dirty="0">
                <a:ln>
                  <a:noFill/>
                </a:ln>
                <a:solidFill>
                  <a:srgbClr val="5A8497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Alternativas em discussão</a:t>
            </a:r>
            <a:endParaRPr kumimoji="0" lang="pt-BR" sz="2800" b="1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75000"/>
                </a:srgbClr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</p:txBody>
      </p:sp>
      <p:sp>
        <p:nvSpPr>
          <p:cNvPr id="6" name="Espaço Reservado para Número de Slide 1"/>
          <p:cNvSpPr>
            <a:spLocks noGrp="1"/>
          </p:cNvSpPr>
          <p:nvPr>
            <p:ph type="sldNum" sz="quarter" idx="12"/>
          </p:nvPr>
        </p:nvSpPr>
        <p:spPr>
          <a:xfrm>
            <a:off x="8390655" y="290309"/>
            <a:ext cx="595398" cy="365125"/>
          </a:xfr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E379466-5400-45BA-8A79-9355AFA9383D}" type="slidenum">
              <a:rPr kumimoji="0" lang="pt-BR" sz="1600" b="0" i="0" u="none" strike="noStrike" kern="1200" cap="none" spc="0" normalizeH="0" baseline="0" noProof="0" smtClean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pt-BR" sz="1600" b="0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50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26536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322424" y="0"/>
            <a:ext cx="821576" cy="6858000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306919" y="2573696"/>
            <a:ext cx="7609415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4400" b="1" i="0" u="none" strike="noStrike" kern="1200" cap="none" spc="0" normalizeH="0" baseline="0" noProof="0" dirty="0">
                <a:ln>
                  <a:noFill/>
                </a:ln>
                <a:solidFill>
                  <a:srgbClr val="5A8497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A Proposta de Emenda</a:t>
            </a:r>
            <a:br>
              <a:rPr kumimoji="0" lang="pt-BR" sz="4400" b="1" i="0" u="none" strike="noStrike" kern="1200" cap="none" spc="0" normalizeH="0" baseline="0" noProof="0" dirty="0">
                <a:ln>
                  <a:noFill/>
                </a:ln>
                <a:solidFill>
                  <a:srgbClr val="5A8497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</a:br>
            <a:r>
              <a:rPr kumimoji="0" lang="pt-BR" sz="4400" b="1" i="0" u="none" strike="noStrike" kern="1200" cap="none" spc="0" normalizeH="0" baseline="0" noProof="0" dirty="0">
                <a:ln>
                  <a:noFill/>
                </a:ln>
                <a:solidFill>
                  <a:srgbClr val="5A8497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Constitucional 45/2019</a:t>
            </a:r>
            <a:endParaRPr kumimoji="0" lang="pt-BR" sz="2800" b="1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75000"/>
                </a:srgbClr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</p:txBody>
      </p:sp>
      <p:sp>
        <p:nvSpPr>
          <p:cNvPr id="6" name="Espaço Reservado para Número de Slide 1"/>
          <p:cNvSpPr>
            <a:spLocks noGrp="1"/>
          </p:cNvSpPr>
          <p:nvPr>
            <p:ph type="sldNum" sz="quarter" idx="12"/>
          </p:nvPr>
        </p:nvSpPr>
        <p:spPr>
          <a:xfrm>
            <a:off x="8390655" y="290309"/>
            <a:ext cx="595398" cy="365125"/>
          </a:xfr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E379466-5400-45BA-8A79-9355AFA9383D}" type="slidenum">
              <a:rPr kumimoji="0" lang="pt-BR" sz="1600" b="0" i="0" u="none" strike="noStrike" kern="1200" cap="none" spc="0" normalizeH="0" baseline="0" noProof="0" smtClean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pt-BR" sz="1600" b="0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50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9907227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322424" y="0"/>
            <a:ext cx="821576" cy="6858000"/>
          </a:xfrm>
          <a:prstGeom prst="rect">
            <a:avLst/>
          </a:prstGeom>
        </p:spPr>
      </p:pic>
      <p:sp>
        <p:nvSpPr>
          <p:cNvPr id="3" name="CaixaDeTexto 2"/>
          <p:cNvSpPr txBox="1"/>
          <p:nvPr/>
        </p:nvSpPr>
        <p:spPr>
          <a:xfrm>
            <a:off x="430421" y="1534148"/>
            <a:ext cx="7892003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600" b="1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No essencial, há grande convergência entre as</a:t>
            </a:r>
            <a:br>
              <a:rPr kumimoji="0" lang="pt-BR" sz="2600" b="1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kumimoji="0" lang="pt-BR" sz="2600" b="1" i="0" u="none" strike="noStrike" kern="0" cap="none" spc="0" normalizeH="0" baseline="0" noProof="0" dirty="0" err="1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PECs</a:t>
            </a:r>
            <a:r>
              <a:rPr kumimoji="0" lang="pt-BR" sz="2600" b="1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110 (Senado) e 45 (Câmara)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600" b="1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Principais diferenças da PEC 110 em relação à PEC 45</a:t>
            </a:r>
          </a:p>
          <a:p>
            <a:pPr marL="285750" indent="-285750">
              <a:spcBef>
                <a:spcPts val="300"/>
              </a:spcBef>
              <a:buFont typeface="Wingdings" panose="05000000000000000000" pitchFamily="2" charset="2"/>
              <a:buChar char="§"/>
              <a:defRPr/>
            </a:pPr>
            <a:r>
              <a:rPr lang="pt-BR" sz="2600" kern="0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/>
              </a:rPr>
              <a:t>Possibilidade de várias alíquotas, sem autonomia dos entes no controle de suas receitas</a:t>
            </a:r>
          </a:p>
          <a:p>
            <a:pPr marL="285750" indent="-285750">
              <a:spcBef>
                <a:spcPts val="300"/>
              </a:spcBef>
              <a:buFont typeface="Wingdings" panose="05000000000000000000" pitchFamily="2" charset="2"/>
              <a:buChar char="§"/>
              <a:defRPr/>
            </a:pPr>
            <a:r>
              <a:rPr lang="pt-BR" sz="2600" kern="0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/>
              </a:rPr>
              <a:t>IVA Dual </a:t>
            </a:r>
            <a:r>
              <a:rPr lang="pt-BR" sz="2600" kern="0" dirty="0" err="1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/>
              </a:rPr>
              <a:t>vs</a:t>
            </a:r>
            <a:r>
              <a:rPr lang="pt-BR" sz="2600" kern="0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/>
              </a:rPr>
              <a:t> imposto unificado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pt-BR" sz="2600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Escopo</a:t>
            </a:r>
          </a:p>
          <a:p>
            <a:pPr marL="742950" lvl="1" indent="-285750">
              <a:spcBef>
                <a:spcPts val="300"/>
              </a:spcBef>
              <a:buFont typeface="Wingdings" panose="05000000000000000000" pitchFamily="2" charset="2"/>
              <a:buChar char="§"/>
              <a:defRPr/>
            </a:pPr>
            <a:r>
              <a:rPr lang="pt-BR" sz="2600" kern="0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/>
              </a:rPr>
              <a:t>Inclusão de IOF, CIDE-Combustíveis e Salário Educação no IBS</a:t>
            </a:r>
          </a:p>
          <a:p>
            <a:pPr marL="742950" lvl="1" indent="-285750">
              <a:spcBef>
                <a:spcPts val="300"/>
              </a:spcBef>
              <a:buFont typeface="Wingdings" panose="05000000000000000000" pitchFamily="2" charset="2"/>
              <a:buChar char="§"/>
              <a:defRPr/>
            </a:pPr>
            <a:r>
              <a:rPr lang="pt-BR" sz="2600" kern="0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/>
              </a:rPr>
              <a:t>Unificação IRPJ/CSLL</a:t>
            </a:r>
          </a:p>
          <a:p>
            <a:pPr marL="742950" lvl="1" indent="-285750">
              <a:spcBef>
                <a:spcPts val="300"/>
              </a:spcBef>
              <a:buFont typeface="Wingdings" panose="05000000000000000000" pitchFamily="2" charset="2"/>
              <a:buChar char="§"/>
              <a:defRPr/>
            </a:pPr>
            <a:r>
              <a:rPr lang="pt-BR" sz="2600" kern="0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/>
              </a:rPr>
              <a:t>Mudanças em tributos patrimoniais (IPVA e ITCMD)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71021" y="158144"/>
            <a:ext cx="79299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3200" b="1" i="0" u="none" strike="noStrike" kern="1200" cap="none" spc="0" normalizeH="0" baseline="0" noProof="0" dirty="0">
                <a:ln>
                  <a:noFill/>
                </a:ln>
                <a:solidFill>
                  <a:srgbClr val="5A8497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PEC 110/2019</a:t>
            </a:r>
            <a:r>
              <a:rPr kumimoji="0" lang="pt-BR" sz="2800" b="1" i="0" u="none" strike="noStrike" kern="1200" cap="none" spc="0" normalizeH="0" baseline="0" noProof="0" dirty="0">
                <a:ln>
                  <a:noFill/>
                </a:ln>
                <a:solidFill>
                  <a:srgbClr val="5A8497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/>
            </a:r>
            <a:br>
              <a:rPr kumimoji="0" lang="pt-BR" sz="2800" b="1" i="0" u="none" strike="noStrike" kern="1200" cap="none" spc="0" normalizeH="0" baseline="0" noProof="0" dirty="0">
                <a:ln>
                  <a:noFill/>
                </a:ln>
                <a:solidFill>
                  <a:srgbClr val="5A8497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</a:br>
            <a:r>
              <a:rPr kumimoji="0" lang="pt-BR" sz="2800" b="1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75000"/>
                  </a:srgb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Proposta do Senado</a:t>
            </a:r>
          </a:p>
        </p:txBody>
      </p:sp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E379466-5400-45BA-8A79-9355AFA9383D}" type="slidenum">
              <a:rPr kumimoji="0" lang="pt-BR" sz="1600" b="0" i="0" u="none" strike="noStrike" kern="1200" cap="none" spc="0" normalizeH="0" baseline="0" noProof="0" smtClean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</a:t>
            </a:fld>
            <a:endParaRPr kumimoji="0" lang="pt-BR" sz="1600" b="0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50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2934927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322424" y="0"/>
            <a:ext cx="821576" cy="6858000"/>
          </a:xfrm>
          <a:prstGeom prst="rect">
            <a:avLst/>
          </a:prstGeom>
        </p:spPr>
      </p:pic>
      <p:sp>
        <p:nvSpPr>
          <p:cNvPr id="3" name="CaixaDeTexto 2"/>
          <p:cNvSpPr txBox="1"/>
          <p:nvPr/>
        </p:nvSpPr>
        <p:spPr>
          <a:xfrm>
            <a:off x="430421" y="1534148"/>
            <a:ext cx="7892003" cy="48397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600" b="1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 Executivo está propondo um reforma restrita ao PIS/</a:t>
            </a:r>
            <a:r>
              <a:rPr kumimoji="0" lang="pt-BR" sz="2600" b="1" i="0" u="none" strike="noStrike" kern="0" cap="none" spc="0" normalizeH="0" baseline="0" noProof="0" dirty="0" err="1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Cofins</a:t>
            </a:r>
            <a:r>
              <a:rPr kumimoji="0" lang="pt-BR" sz="2600" b="1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, via criação da Contribuição sobre Operações com Bens e Serviços (CBS)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pt-BR" sz="2600" b="0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CBS </a:t>
            </a:r>
            <a:r>
              <a:rPr kumimoji="0" lang="pt-BR" sz="2600" b="0" i="0" u="none" strike="noStrike" kern="0" cap="none" spc="0" normalizeH="0" baseline="0" noProof="0" dirty="0" err="1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tamb</a:t>
            </a:r>
            <a:r>
              <a:rPr lang="pt-BR" sz="2600" kern="0" dirty="0" err="1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/>
              </a:rPr>
              <a:t>ém</a:t>
            </a:r>
            <a:r>
              <a:rPr lang="pt-BR" sz="2600" kern="0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/>
              </a:rPr>
              <a:t> tem as características de um bom IVA</a:t>
            </a:r>
            <a:endParaRPr kumimoji="0" lang="pt-BR" sz="2600" b="0" i="0" u="none" strike="noStrike" kern="0" cap="none" spc="0" normalizeH="0" baseline="0" noProof="0" dirty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600" b="1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Questões sobre a proposta do governo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pt-BR" sz="2600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Reforma ampla </a:t>
            </a:r>
            <a:r>
              <a:rPr kumimoji="0" lang="pt-BR" sz="2600" i="0" u="none" strike="noStrike" kern="0" cap="none" spc="0" normalizeH="0" baseline="0" noProof="0" dirty="0" err="1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vs</a:t>
            </a:r>
            <a:r>
              <a:rPr kumimoji="0" lang="pt-BR" sz="2600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reforma do PIS/</a:t>
            </a:r>
            <a:r>
              <a:rPr kumimoji="0" lang="pt-BR" sz="2600" i="0" u="none" strike="noStrike" kern="0" cap="none" spc="0" normalizeH="0" baseline="0" noProof="0" dirty="0" err="1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Cofins</a:t>
            </a:r>
            <a:endParaRPr kumimoji="0" lang="pt-BR" sz="2600" i="0" u="none" strike="noStrike" kern="0" cap="none" spc="0" normalizeH="0" baseline="0" noProof="0" dirty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742950" lvl="1" indent="-285750">
              <a:spcBef>
                <a:spcPts val="300"/>
              </a:spcBef>
              <a:buFont typeface="Wingdings" panose="05000000000000000000" pitchFamily="2" charset="2"/>
              <a:buChar char="§"/>
              <a:defRPr/>
            </a:pPr>
            <a:r>
              <a:rPr lang="pt-BR" sz="2600" kern="0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/>
              </a:rPr>
              <a:t>Relação custo/benefício muito superior no caso da reforma ampla</a:t>
            </a:r>
          </a:p>
          <a:p>
            <a:pPr marL="285750" indent="-285750">
              <a:spcBef>
                <a:spcPts val="300"/>
              </a:spcBef>
              <a:buFont typeface="Wingdings" panose="05000000000000000000" pitchFamily="2" charset="2"/>
              <a:buChar char="§"/>
              <a:defRPr/>
            </a:pPr>
            <a:r>
              <a:rPr lang="pt-BR" sz="2600" kern="0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/>
              </a:rPr>
              <a:t>Falta de transição pode gerar percepção de impacto negativo da reforma</a:t>
            </a:r>
          </a:p>
          <a:p>
            <a:pPr marL="285750" indent="-285750">
              <a:spcBef>
                <a:spcPts val="300"/>
              </a:spcBef>
              <a:buFont typeface="Wingdings" panose="05000000000000000000" pitchFamily="2" charset="2"/>
              <a:buChar char="§"/>
              <a:defRPr/>
            </a:pPr>
            <a:r>
              <a:rPr lang="pt-BR" sz="2600" kern="0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/>
              </a:rPr>
              <a:t>Alíquota da CBS (12%) parece estar superestimada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71021" y="158144"/>
            <a:ext cx="79299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3200" b="1" i="0" u="none" strike="noStrike" kern="1200" cap="none" spc="0" normalizeH="0" baseline="0" noProof="0" dirty="0">
                <a:ln>
                  <a:noFill/>
                </a:ln>
                <a:solidFill>
                  <a:srgbClr val="5A8497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CBS (PL 3887/2020)</a:t>
            </a:r>
            <a:r>
              <a:rPr kumimoji="0" lang="pt-BR" sz="2800" b="1" i="0" u="none" strike="noStrike" kern="1200" cap="none" spc="0" normalizeH="0" baseline="0" noProof="0" dirty="0">
                <a:ln>
                  <a:noFill/>
                </a:ln>
                <a:solidFill>
                  <a:srgbClr val="5A8497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/>
            </a:r>
            <a:br>
              <a:rPr kumimoji="0" lang="pt-BR" sz="2800" b="1" i="0" u="none" strike="noStrike" kern="1200" cap="none" spc="0" normalizeH="0" baseline="0" noProof="0" dirty="0">
                <a:ln>
                  <a:noFill/>
                </a:ln>
                <a:solidFill>
                  <a:srgbClr val="5A8497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</a:br>
            <a:r>
              <a:rPr kumimoji="0" lang="pt-BR" sz="2800" b="1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75000"/>
                  </a:srgb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Proposta do Executivo</a:t>
            </a:r>
          </a:p>
        </p:txBody>
      </p:sp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E379466-5400-45BA-8A79-9355AFA9383D}" type="slidenum">
              <a:rPr kumimoji="0" lang="pt-BR" sz="1600" b="0" i="0" u="none" strike="noStrike" kern="1200" cap="none" spc="0" normalizeH="0" baseline="0" noProof="0" smtClean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21</a:t>
            </a:fld>
            <a:endParaRPr kumimoji="0" lang="pt-BR" sz="1600" b="0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50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2257240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322424" y="0"/>
            <a:ext cx="821576" cy="6858000"/>
          </a:xfrm>
          <a:prstGeom prst="rect">
            <a:avLst/>
          </a:prstGeom>
        </p:spPr>
      </p:pic>
      <p:sp>
        <p:nvSpPr>
          <p:cNvPr id="3" name="CaixaDeTexto 2"/>
          <p:cNvSpPr txBox="1"/>
          <p:nvPr/>
        </p:nvSpPr>
        <p:spPr>
          <a:xfrm>
            <a:off x="430421" y="1534148"/>
            <a:ext cx="7892003" cy="48782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600" b="1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Também há grande convergência entre a proposta dos Secretários Estaduais de Fazenda (</a:t>
            </a:r>
            <a:r>
              <a:rPr kumimoji="0" lang="pt-BR" sz="2600" b="1" i="0" u="none" strike="noStrike" kern="0" cap="none" spc="0" normalizeH="0" baseline="0" noProof="0" dirty="0" err="1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Comsefaz</a:t>
            </a:r>
            <a:r>
              <a:rPr kumimoji="0" lang="pt-BR" sz="2600" b="1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) e as </a:t>
            </a:r>
            <a:r>
              <a:rPr kumimoji="0" lang="pt-BR" sz="2600" b="1" i="0" u="none" strike="noStrike" kern="0" cap="none" spc="0" normalizeH="0" baseline="0" noProof="0" dirty="0" err="1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PECs</a:t>
            </a:r>
            <a:r>
              <a:rPr kumimoji="0" lang="pt-BR" sz="2600" b="1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45 e 110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600" b="1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Pontos relevantes para os Estados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pt-BR" sz="2600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Fundo de Desenvolvimento Regional e Fundo de Incentivo às Exportações</a:t>
            </a:r>
          </a:p>
          <a:p>
            <a:pPr marL="742950" lvl="1" indent="-285750">
              <a:spcBef>
                <a:spcPts val="300"/>
              </a:spcBef>
              <a:buFont typeface="Wingdings" panose="05000000000000000000" pitchFamily="2" charset="2"/>
              <a:buChar char="§"/>
              <a:defRPr/>
            </a:pPr>
            <a:r>
              <a:rPr lang="pt-BR" sz="2600" kern="0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/>
              </a:rPr>
              <a:t>Questões:</a:t>
            </a:r>
          </a:p>
          <a:p>
            <a:pPr marL="1200150" lvl="2" indent="-285750">
              <a:spcBef>
                <a:spcPts val="300"/>
              </a:spcBef>
              <a:buFont typeface="Wingdings" panose="05000000000000000000" pitchFamily="2" charset="2"/>
              <a:buChar char="§"/>
              <a:defRPr/>
            </a:pPr>
            <a:r>
              <a:rPr lang="pt-BR" sz="2600" kern="0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/>
              </a:rPr>
              <a:t>Valor (e como financiar)</a:t>
            </a:r>
          </a:p>
          <a:p>
            <a:pPr marL="1200150" lvl="2" indent="-285750">
              <a:spcBef>
                <a:spcPts val="300"/>
              </a:spcBef>
              <a:buFont typeface="Wingdings" panose="05000000000000000000" pitchFamily="2" charset="2"/>
              <a:buChar char="§"/>
              <a:defRPr/>
            </a:pPr>
            <a:r>
              <a:rPr lang="pt-BR" sz="2600" kern="0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/>
              </a:rPr>
              <a:t>Compensação de Estados Exportadores</a:t>
            </a:r>
          </a:p>
          <a:p>
            <a:pPr marL="285750" indent="-285750">
              <a:spcBef>
                <a:spcPts val="300"/>
              </a:spcBef>
              <a:buFont typeface="Wingdings" panose="05000000000000000000" pitchFamily="2" charset="2"/>
              <a:buChar char="§"/>
              <a:defRPr/>
            </a:pPr>
            <a:r>
              <a:rPr lang="pt-BR" sz="2600" kern="0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/>
              </a:rPr>
              <a:t>Composição do Conselho Federativo do IBS</a:t>
            </a:r>
          </a:p>
          <a:p>
            <a:pPr marL="742950" lvl="1" indent="-285750">
              <a:spcBef>
                <a:spcPts val="300"/>
              </a:spcBef>
              <a:buFont typeface="Wingdings" panose="05000000000000000000" pitchFamily="2" charset="2"/>
              <a:buChar char="§"/>
              <a:defRPr/>
            </a:pPr>
            <a:r>
              <a:rPr lang="pt-BR" sz="2600" kern="0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/>
              </a:rPr>
              <a:t>Forma de governança também é relevante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71021" y="158144"/>
            <a:ext cx="79299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3200" b="1" i="0" u="none" strike="noStrike" kern="1200" cap="none" spc="0" normalizeH="0" baseline="0" noProof="0" dirty="0">
                <a:ln>
                  <a:noFill/>
                </a:ln>
                <a:solidFill>
                  <a:srgbClr val="5A8497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Proposta do </a:t>
            </a:r>
            <a:r>
              <a:rPr kumimoji="0" lang="pt-BR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5A8497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Comsefaz</a:t>
            </a:r>
            <a:r>
              <a:rPr kumimoji="0" lang="pt-BR" sz="2800" b="1" i="0" u="none" strike="noStrike" kern="1200" cap="none" spc="0" normalizeH="0" baseline="0" noProof="0" dirty="0">
                <a:ln>
                  <a:noFill/>
                </a:ln>
                <a:solidFill>
                  <a:srgbClr val="5A8497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/>
            </a:r>
            <a:br>
              <a:rPr kumimoji="0" lang="pt-BR" sz="2800" b="1" i="0" u="none" strike="noStrike" kern="1200" cap="none" spc="0" normalizeH="0" baseline="0" noProof="0" dirty="0">
                <a:ln>
                  <a:noFill/>
                </a:ln>
                <a:solidFill>
                  <a:srgbClr val="5A8497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</a:br>
            <a:r>
              <a:rPr kumimoji="0" lang="pt-BR" sz="2800" b="1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75000"/>
                  </a:srgb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Emenda 192</a:t>
            </a:r>
          </a:p>
        </p:txBody>
      </p:sp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E379466-5400-45BA-8A79-9355AFA9383D}" type="slidenum">
              <a:rPr kumimoji="0" lang="pt-BR" sz="1600" b="0" i="0" u="none" strike="noStrike" kern="1200" cap="none" spc="0" normalizeH="0" baseline="0" noProof="0" smtClean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22</a:t>
            </a:fld>
            <a:endParaRPr kumimoji="0" lang="pt-BR" sz="1600" b="0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50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2820438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322424" y="0"/>
            <a:ext cx="821576" cy="6858000"/>
          </a:xfrm>
          <a:prstGeom prst="rect">
            <a:avLst/>
          </a:prstGeom>
        </p:spPr>
      </p:pic>
      <p:sp>
        <p:nvSpPr>
          <p:cNvPr id="3" name="CaixaDeTexto 2"/>
          <p:cNvSpPr txBox="1"/>
          <p:nvPr/>
        </p:nvSpPr>
        <p:spPr>
          <a:xfrm>
            <a:off x="430421" y="1534148"/>
            <a:ext cx="7892003" cy="49936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600" b="1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Proposta de algumas entidades municipalistas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pt-BR" sz="2600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Manutenção do ISS com unificação da legislação e regime misto origem/destino (transição 10 anos)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pt-BR" sz="2600" kern="0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/>
              </a:rPr>
              <a:t>Manutenção do ICMS, com unificação da legislação e cobrança no destino após transição de 5 anos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pt-BR" sz="2600" b="1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Proposta </a:t>
            </a:r>
            <a:r>
              <a:rPr kumimoji="0" lang="pt-BR" sz="2600" b="1" i="0" u="none" strike="noStrike" kern="0" cap="none" spc="0" normalizeH="0" baseline="0" noProof="0" dirty="0" err="1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dive</a:t>
            </a:r>
            <a:r>
              <a:rPr lang="pt-BR" sz="2600" b="1" kern="0" dirty="0" err="1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/>
              </a:rPr>
              <a:t>rge</a:t>
            </a:r>
            <a:r>
              <a:rPr lang="pt-BR" sz="2600" b="1" kern="0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/>
              </a:rPr>
              <a:t> das demais e tem vários problemas</a:t>
            </a:r>
            <a:endParaRPr kumimoji="0" lang="pt-BR" sz="2600" b="1" i="0" u="none" strike="noStrike" kern="0" cap="none" spc="0" normalizeH="0" baseline="0" noProof="0" dirty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85750" indent="-285750">
              <a:spcBef>
                <a:spcPts val="300"/>
              </a:spcBef>
              <a:buFont typeface="Wingdings" panose="05000000000000000000" pitchFamily="2" charset="2"/>
              <a:buChar char="§"/>
              <a:defRPr/>
            </a:pPr>
            <a:r>
              <a:rPr lang="pt-BR" sz="2600" kern="0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/>
              </a:rPr>
              <a:t>Manutenção da cumulatividade e distorções alocativas</a:t>
            </a:r>
          </a:p>
          <a:p>
            <a:pPr marL="742950" lvl="1" indent="-285750">
              <a:spcBef>
                <a:spcPts val="300"/>
              </a:spcBef>
              <a:buFont typeface="Wingdings" panose="05000000000000000000" pitchFamily="2" charset="2"/>
              <a:buChar char="§"/>
              <a:defRPr/>
            </a:pPr>
            <a:r>
              <a:rPr lang="pt-BR" sz="2600" kern="0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/>
              </a:rPr>
              <a:t>Custo social muito maior que ganho dos municípios</a:t>
            </a:r>
          </a:p>
          <a:p>
            <a:pPr marL="285750" indent="-285750">
              <a:spcBef>
                <a:spcPts val="300"/>
              </a:spcBef>
              <a:buFont typeface="Wingdings" panose="05000000000000000000" pitchFamily="2" charset="2"/>
              <a:buChar char="§"/>
              <a:defRPr/>
            </a:pPr>
            <a:r>
              <a:rPr lang="pt-BR" sz="2600" kern="0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/>
              </a:rPr>
              <a:t>Modelo mais complexo que </a:t>
            </a:r>
            <a:r>
              <a:rPr lang="pt-BR" sz="2600" kern="0" dirty="0" err="1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/>
              </a:rPr>
              <a:t>PECs</a:t>
            </a:r>
            <a:r>
              <a:rPr lang="pt-BR" sz="2600" kern="0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/>
              </a:rPr>
              <a:t> 45 e 110</a:t>
            </a:r>
          </a:p>
          <a:p>
            <a:pPr marL="285750" indent="-285750">
              <a:spcBef>
                <a:spcPts val="300"/>
              </a:spcBef>
              <a:buFont typeface="Wingdings" panose="05000000000000000000" pitchFamily="2" charset="2"/>
              <a:buChar char="§"/>
              <a:defRPr/>
            </a:pPr>
            <a:r>
              <a:rPr lang="pt-BR" sz="2600" kern="0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/>
              </a:rPr>
              <a:t>Manutenção de área de litígio ICMS/ISS</a:t>
            </a:r>
          </a:p>
          <a:p>
            <a:pPr marL="285750" indent="-285750">
              <a:spcBef>
                <a:spcPts val="300"/>
              </a:spcBef>
              <a:buFont typeface="Wingdings" panose="05000000000000000000" pitchFamily="2" charset="2"/>
              <a:buChar char="§"/>
              <a:defRPr/>
            </a:pPr>
            <a:r>
              <a:rPr lang="pt-BR" sz="2600" kern="0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/>
              </a:rPr>
              <a:t>Aumento da carga tributária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71021" y="158144"/>
            <a:ext cx="79299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3200" b="1" i="0" u="none" strike="noStrike" kern="1200" cap="none" spc="0" normalizeH="0" baseline="0" noProof="0" dirty="0">
                <a:ln>
                  <a:noFill/>
                </a:ln>
                <a:solidFill>
                  <a:srgbClr val="5A8497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Simplifica Já</a:t>
            </a:r>
            <a:r>
              <a:rPr kumimoji="0" lang="pt-BR" sz="2800" b="1" i="0" u="none" strike="noStrike" kern="1200" cap="none" spc="0" normalizeH="0" baseline="0" noProof="0" dirty="0">
                <a:ln>
                  <a:noFill/>
                </a:ln>
                <a:solidFill>
                  <a:srgbClr val="5A8497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/>
            </a:r>
            <a:br>
              <a:rPr kumimoji="0" lang="pt-BR" sz="2800" b="1" i="0" u="none" strike="noStrike" kern="1200" cap="none" spc="0" normalizeH="0" baseline="0" noProof="0" dirty="0">
                <a:ln>
                  <a:noFill/>
                </a:ln>
                <a:solidFill>
                  <a:srgbClr val="5A8497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</a:br>
            <a:r>
              <a:rPr kumimoji="0" lang="pt-BR" sz="2800" b="1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75000"/>
                  </a:srgb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Emenda 144 à PEC 110</a:t>
            </a:r>
          </a:p>
        </p:txBody>
      </p:sp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E379466-5400-45BA-8A79-9355AFA9383D}" type="slidenum">
              <a:rPr kumimoji="0" lang="pt-BR" sz="1600" b="0" i="0" u="none" strike="noStrike" kern="1200" cap="none" spc="0" normalizeH="0" baseline="0" noProof="0" smtClean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</a:t>
            </a:fld>
            <a:endParaRPr kumimoji="0" lang="pt-BR" sz="1600" b="0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50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2526610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-81322"/>
            <a:ext cx="9144000" cy="6853678"/>
          </a:xfrm>
          <a:prstGeom prst="rect">
            <a:avLst/>
          </a:prstGeom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873924" y="466090"/>
            <a:ext cx="2912883" cy="620626"/>
          </a:xfrm>
          <a:prstGeom prst="rect">
            <a:avLst/>
          </a:prstGeom>
        </p:spPr>
      </p:pic>
      <p:sp>
        <p:nvSpPr>
          <p:cNvPr id="6" name="CaixaDeTexto 5"/>
          <p:cNvSpPr txBox="1"/>
          <p:nvPr/>
        </p:nvSpPr>
        <p:spPr>
          <a:xfrm>
            <a:off x="4802657" y="3103444"/>
            <a:ext cx="402995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b="1" dirty="0">
                <a:solidFill>
                  <a:srgbClr val="5A8497"/>
                </a:solidFill>
                <a:latin typeface="Arial Narrow" panose="020B0606020202030204" pitchFamily="34" charset="0"/>
              </a:rPr>
              <a:t>Obrigado!</a:t>
            </a:r>
          </a:p>
        </p:txBody>
      </p:sp>
    </p:spTree>
    <p:extLst>
      <p:ext uri="{BB962C8B-B14F-4D97-AF65-F5344CB8AC3E}">
        <p14:creationId xmlns:p14="http://schemas.microsoft.com/office/powerpoint/2010/main" xmlns="" val="2105298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322424" y="0"/>
            <a:ext cx="821576" cy="6858000"/>
          </a:xfrm>
          <a:prstGeom prst="rect">
            <a:avLst/>
          </a:prstGeom>
        </p:spPr>
      </p:pic>
      <p:sp>
        <p:nvSpPr>
          <p:cNvPr id="3" name="CaixaDeTexto 2"/>
          <p:cNvSpPr txBox="1"/>
          <p:nvPr/>
        </p:nvSpPr>
        <p:spPr>
          <a:xfrm>
            <a:off x="430421" y="1534148"/>
            <a:ext cx="7767119" cy="51629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600" b="1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 PEC 45 propõe substituir cinco tributos atuais (PIS, </a:t>
            </a:r>
            <a:r>
              <a:rPr kumimoji="0" lang="pt-BR" sz="2600" b="1" i="0" u="none" strike="noStrike" kern="0" cap="none" spc="0" normalizeH="0" baseline="0" noProof="0" dirty="0" err="1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Cofins</a:t>
            </a:r>
            <a:r>
              <a:rPr kumimoji="0" lang="pt-BR" sz="2600" b="1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, IPI, ICMS e ISS) por um único imposto sobre bens e serviços (IBS)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pt-BR" sz="2600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As características do IBS seguem as melhores práticas internacionais para a tributação do valor adicionado</a:t>
            </a:r>
          </a:p>
          <a:p>
            <a:pPr marL="742950" lvl="1" indent="-285750">
              <a:spcBef>
                <a:spcPts val="300"/>
              </a:spcBef>
              <a:buFont typeface="Wingdings" panose="05000000000000000000" pitchFamily="2" charset="2"/>
              <a:buChar char="§"/>
              <a:defRPr/>
            </a:pPr>
            <a:r>
              <a:rPr lang="pt-BR" sz="2600" kern="0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/>
              </a:rPr>
              <a:t>Base ampla de bens e serviços</a:t>
            </a:r>
          </a:p>
          <a:p>
            <a:pPr marL="742950" lvl="1" indent="-285750">
              <a:spcBef>
                <a:spcPts val="300"/>
              </a:spcBef>
              <a:buFont typeface="Wingdings" panose="05000000000000000000" pitchFamily="2" charset="2"/>
              <a:buChar char="§"/>
              <a:defRPr/>
            </a:pPr>
            <a:r>
              <a:rPr lang="pt-BR" sz="2600" kern="0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/>
              </a:rPr>
              <a:t>Alíquota uniforme (sobre o preço sem imposto)</a:t>
            </a:r>
          </a:p>
          <a:p>
            <a:pPr marL="742950" lvl="1" indent="-285750">
              <a:spcBef>
                <a:spcPts val="300"/>
              </a:spcBef>
              <a:buFont typeface="Wingdings" panose="05000000000000000000" pitchFamily="2" charset="2"/>
              <a:buChar char="§"/>
              <a:defRPr/>
            </a:pPr>
            <a:r>
              <a:rPr kumimoji="0" lang="pt-BR" sz="2600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Tributação no d</a:t>
            </a:r>
            <a:r>
              <a:rPr lang="pt-BR" sz="2600" kern="0" dirty="0" err="1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/>
              </a:rPr>
              <a:t>estino</a:t>
            </a:r>
            <a:endParaRPr lang="pt-BR" sz="2600" kern="0" dirty="0">
              <a:solidFill>
                <a:prstClr val="black">
                  <a:lumMod val="85000"/>
                  <a:lumOff val="15000"/>
                </a:prstClr>
              </a:solidFill>
              <a:latin typeface="Calibri" panose="020F0502020204030204"/>
            </a:endParaRPr>
          </a:p>
          <a:p>
            <a:pPr marL="742950" lvl="1" indent="-285750">
              <a:spcBef>
                <a:spcPts val="300"/>
              </a:spcBef>
              <a:buFont typeface="Wingdings" panose="05000000000000000000" pitchFamily="2" charset="2"/>
              <a:buChar char="§"/>
              <a:defRPr/>
            </a:pPr>
            <a:r>
              <a:rPr kumimoji="0" lang="pt-BR" sz="2600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Crédito amplo e ressarcimento ágil de créditos</a:t>
            </a:r>
          </a:p>
          <a:p>
            <a:pPr marL="742950" lvl="1" indent="-285750">
              <a:spcBef>
                <a:spcPts val="300"/>
              </a:spcBef>
              <a:buFont typeface="Wingdings" panose="05000000000000000000" pitchFamily="2" charset="2"/>
              <a:buChar char="§"/>
              <a:defRPr/>
            </a:pPr>
            <a:r>
              <a:rPr lang="pt-BR" sz="2600" kern="0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/>
              </a:rPr>
              <a:t>Desoneração total de exportações e investimentos</a:t>
            </a:r>
          </a:p>
          <a:p>
            <a:pPr marL="285750" indent="-285750">
              <a:spcBef>
                <a:spcPts val="300"/>
              </a:spcBef>
              <a:buFont typeface="Wingdings" panose="05000000000000000000" pitchFamily="2" charset="2"/>
              <a:buChar char="§"/>
              <a:defRPr/>
            </a:pPr>
            <a:r>
              <a:rPr kumimoji="0" lang="pt-BR" sz="2600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Modelo é complementado por imposto seletivo </a:t>
            </a:r>
            <a:r>
              <a:rPr lang="pt-BR" sz="2600" kern="0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/>
              </a:rPr>
              <a:t>(externalidades negativas)</a:t>
            </a:r>
            <a:endParaRPr kumimoji="0" lang="pt-BR" sz="2600" i="0" u="none" strike="noStrike" kern="0" cap="none" spc="0" normalizeH="0" baseline="0" noProof="0" dirty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71021" y="158144"/>
            <a:ext cx="79299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3200" b="1" i="0" u="none" strike="noStrike" kern="1200" cap="none" spc="0" normalizeH="0" baseline="0" noProof="0" dirty="0">
                <a:ln>
                  <a:noFill/>
                </a:ln>
                <a:solidFill>
                  <a:srgbClr val="5A8497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PEC 45/2019</a:t>
            </a:r>
            <a:r>
              <a:rPr kumimoji="0" lang="pt-BR" sz="2800" b="1" i="0" u="none" strike="noStrike" kern="1200" cap="none" spc="0" normalizeH="0" baseline="0" noProof="0" dirty="0">
                <a:ln>
                  <a:noFill/>
                </a:ln>
                <a:solidFill>
                  <a:srgbClr val="5A8497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/>
            </a:r>
            <a:br>
              <a:rPr kumimoji="0" lang="pt-BR" sz="2800" b="1" i="0" u="none" strike="noStrike" kern="1200" cap="none" spc="0" normalizeH="0" baseline="0" noProof="0" dirty="0">
                <a:ln>
                  <a:noFill/>
                </a:ln>
                <a:solidFill>
                  <a:srgbClr val="5A8497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</a:br>
            <a:r>
              <a:rPr kumimoji="0" lang="pt-BR" sz="2800" b="1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75000"/>
                  </a:srgb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Principais características</a:t>
            </a:r>
          </a:p>
        </p:txBody>
      </p:sp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E379466-5400-45BA-8A79-9355AFA9383D}" type="slidenum">
              <a:rPr kumimoji="0" lang="pt-BR" sz="1600" b="0" i="0" u="none" strike="noStrike" kern="1200" cap="none" spc="0" normalizeH="0" baseline="0" noProof="0" smtClean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pt-BR" sz="1600" b="0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50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781048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322424" y="0"/>
            <a:ext cx="821576" cy="6858000"/>
          </a:xfrm>
          <a:prstGeom prst="rect">
            <a:avLst/>
          </a:prstGeom>
        </p:spPr>
      </p:pic>
      <p:sp>
        <p:nvSpPr>
          <p:cNvPr id="3" name="CaixaDeTexto 2"/>
          <p:cNvSpPr txBox="1"/>
          <p:nvPr/>
        </p:nvSpPr>
        <p:spPr>
          <a:xfrm>
            <a:off x="430421" y="1534148"/>
            <a:ext cx="7892003" cy="4555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600" b="1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 arrecadação do IBS será centralizada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pt-BR" sz="2600" b="0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Gestão compartilhada entre União, Estados e Municípios através da Agência Tributária Nacional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600" b="1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Transição para o IBS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pt-BR" sz="2600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Substituição dos tributos atuai</a:t>
            </a:r>
            <a:r>
              <a:rPr lang="pt-BR" sz="2600" kern="0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/>
              </a:rPr>
              <a:t>s: 10 anos (2+8)</a:t>
            </a:r>
          </a:p>
          <a:p>
            <a:pPr marL="742950" lvl="1" indent="-285750">
              <a:spcBef>
                <a:spcPts val="300"/>
              </a:spcBef>
              <a:buFont typeface="Wingdings" panose="05000000000000000000" pitchFamily="2" charset="2"/>
              <a:buChar char="§"/>
              <a:defRPr/>
            </a:pPr>
            <a:r>
              <a:rPr lang="pt-BR" sz="2600" kern="0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/>
              </a:rPr>
              <a:t>Modelo garante que não haverá aumento da carga tributária</a:t>
            </a:r>
          </a:p>
          <a:p>
            <a:pPr>
              <a:spcBef>
                <a:spcPts val="1200"/>
              </a:spcBef>
              <a:defRPr/>
            </a:pPr>
            <a:r>
              <a:rPr lang="pt-BR" sz="2600" b="1" kern="0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/>
              </a:rPr>
              <a:t>Autonomia dos entes federados na gestão das alíquotas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pt-BR" sz="2600" b="0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União, Estados e Municípios poderão fixar as alíquotas acima ou abaixo da alíquota de referência</a:t>
            </a:r>
            <a:endParaRPr lang="pt-BR" sz="2600" b="1" kern="0" dirty="0">
              <a:solidFill>
                <a:prstClr val="black">
                  <a:lumMod val="85000"/>
                  <a:lumOff val="15000"/>
                </a:prstClr>
              </a:solidFill>
              <a:latin typeface="Calibri" panose="020F0502020204030204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71021" y="158144"/>
            <a:ext cx="79299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3200" b="1" i="0" u="none" strike="noStrike" kern="1200" cap="none" spc="0" normalizeH="0" baseline="0" noProof="0" dirty="0">
                <a:ln>
                  <a:noFill/>
                </a:ln>
                <a:solidFill>
                  <a:srgbClr val="5A8497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PEC 45/2019</a:t>
            </a:r>
            <a:r>
              <a:rPr kumimoji="0" lang="pt-BR" sz="2800" b="1" i="0" u="none" strike="noStrike" kern="1200" cap="none" spc="0" normalizeH="0" baseline="0" noProof="0" dirty="0">
                <a:ln>
                  <a:noFill/>
                </a:ln>
                <a:solidFill>
                  <a:srgbClr val="5A8497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/>
            </a:r>
            <a:br>
              <a:rPr kumimoji="0" lang="pt-BR" sz="2800" b="1" i="0" u="none" strike="noStrike" kern="1200" cap="none" spc="0" normalizeH="0" baseline="0" noProof="0" dirty="0">
                <a:ln>
                  <a:noFill/>
                </a:ln>
                <a:solidFill>
                  <a:srgbClr val="5A8497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</a:br>
            <a:r>
              <a:rPr kumimoji="0" lang="pt-BR" sz="2800" b="1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75000"/>
                  </a:srgb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Principais características</a:t>
            </a:r>
          </a:p>
        </p:txBody>
      </p:sp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E379466-5400-45BA-8A79-9355AFA9383D}" type="slidenum">
              <a:rPr kumimoji="0" lang="pt-BR" sz="1600" b="0" i="0" u="none" strike="noStrike" kern="1200" cap="none" spc="0" normalizeH="0" baseline="0" noProof="0" smtClean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pt-BR" sz="1600" b="0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50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488912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322424" y="0"/>
            <a:ext cx="821576" cy="6858000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306919" y="2800199"/>
            <a:ext cx="760941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4400" b="1" i="0" u="none" strike="noStrike" kern="1200" cap="none" spc="0" normalizeH="0" baseline="0" noProof="0" dirty="0">
                <a:ln>
                  <a:noFill/>
                </a:ln>
                <a:solidFill>
                  <a:srgbClr val="5A8497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Impactos da Reforma</a:t>
            </a:r>
            <a:endParaRPr kumimoji="0" lang="pt-BR" sz="2800" b="1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75000"/>
                </a:srgbClr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</p:txBody>
      </p:sp>
      <p:sp>
        <p:nvSpPr>
          <p:cNvPr id="6" name="Espaço Reservado para Número de Slide 1"/>
          <p:cNvSpPr>
            <a:spLocks noGrp="1"/>
          </p:cNvSpPr>
          <p:nvPr>
            <p:ph type="sldNum" sz="quarter" idx="12"/>
          </p:nvPr>
        </p:nvSpPr>
        <p:spPr>
          <a:xfrm>
            <a:off x="8390655" y="290309"/>
            <a:ext cx="595398" cy="365125"/>
          </a:xfr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E379466-5400-45BA-8A79-9355AFA9383D}" type="slidenum">
              <a:rPr kumimoji="0" lang="pt-BR" sz="1600" b="0" i="0" u="none" strike="noStrike" kern="1200" cap="none" spc="0" normalizeH="0" baseline="0" noProof="0" smtClean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pt-BR" sz="1600" b="0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50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187678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322424" y="0"/>
            <a:ext cx="821576" cy="6858000"/>
          </a:xfrm>
          <a:prstGeom prst="rect">
            <a:avLst/>
          </a:prstGeom>
        </p:spPr>
      </p:pic>
      <p:sp>
        <p:nvSpPr>
          <p:cNvPr id="3" name="CaixaDeTexto 2"/>
          <p:cNvSpPr txBox="1"/>
          <p:nvPr/>
        </p:nvSpPr>
        <p:spPr>
          <a:xfrm>
            <a:off x="430421" y="1534148"/>
            <a:ext cx="7767119" cy="52398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600" b="1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 principal motivo para a reforma da tributação dos bens e serviços é seu impacto sobre o crescimento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pt-BR" sz="2600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Estudo do economista Bráulio Borges estima aumento do PIB potencial de 20 </a:t>
            </a:r>
            <a:r>
              <a:rPr kumimoji="0" lang="pt-BR" sz="2600" i="0" u="none" strike="noStrike" kern="0" cap="none" spc="0" normalizeH="0" baseline="0" noProof="0" dirty="0" err="1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p.p</a:t>
            </a:r>
            <a:r>
              <a:rPr kumimoji="0" lang="pt-BR" sz="2600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. em 15 anos (efeito direto)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pt-BR" sz="2600" kern="0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/>
              </a:rPr>
              <a:t>Ganho é de longo prazo, mas no curto prazo há efeito positivo via expectativas e juros de longo prazo</a:t>
            </a:r>
            <a:endParaRPr kumimoji="0" lang="pt-BR" sz="2600" i="0" u="none" strike="noStrike" kern="0" cap="none" spc="0" normalizeH="0" baseline="0" noProof="0" dirty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pt-BR" sz="2600" b="1" kern="0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/>
              </a:rPr>
              <a:t>Esse impacto resulta de vários fatores</a:t>
            </a:r>
            <a:endParaRPr lang="pt-BR" sz="2600" kern="0" dirty="0">
              <a:solidFill>
                <a:prstClr val="black">
                  <a:lumMod val="85000"/>
                  <a:lumOff val="15000"/>
                </a:prstClr>
              </a:solidFill>
              <a:latin typeface="Calibri" panose="020F0502020204030204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pt-BR" sz="2600" kern="0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/>
              </a:rPr>
              <a:t>Redução do custo de conformidade e do contencioso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pt-BR" sz="2600" b="0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Redução do custo dos investimentos e exportações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pt-BR" sz="2600" kern="0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/>
              </a:rPr>
              <a:t>Organização mais eficiente da economia</a:t>
            </a:r>
            <a:endParaRPr kumimoji="0" lang="pt-BR" sz="2600" b="0" i="0" u="none" strike="noStrike" kern="0" cap="none" spc="0" normalizeH="0" baseline="0" noProof="0" dirty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pt-BR" sz="2600" b="1" kern="0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/>
              </a:rPr>
              <a:t>Outros efeitos positivos:</a:t>
            </a:r>
            <a:r>
              <a:rPr lang="pt-BR" sz="2600" kern="0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/>
              </a:rPr>
              <a:t> maior transparência e redução das tensões federativas</a:t>
            </a:r>
            <a:endParaRPr kumimoji="0" lang="pt-BR" sz="2600" b="0" i="0" u="none" strike="noStrike" kern="0" cap="none" spc="0" normalizeH="0" baseline="0" noProof="0" dirty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71021" y="158144"/>
            <a:ext cx="79299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3200" b="1" i="0" u="none" strike="noStrike" kern="1200" cap="none" spc="0" normalizeH="0" baseline="0" noProof="0" dirty="0">
                <a:ln>
                  <a:noFill/>
                </a:ln>
                <a:solidFill>
                  <a:srgbClr val="5A8497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Impactos da reforma</a:t>
            </a:r>
            <a:r>
              <a:rPr kumimoji="0" lang="pt-BR" sz="2800" b="1" i="0" u="none" strike="noStrike" kern="1200" cap="none" spc="0" normalizeH="0" baseline="0" noProof="0" dirty="0">
                <a:ln>
                  <a:noFill/>
                </a:ln>
                <a:solidFill>
                  <a:srgbClr val="5A8497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/>
            </a:r>
            <a:br>
              <a:rPr kumimoji="0" lang="pt-BR" sz="2800" b="1" i="0" u="none" strike="noStrike" kern="1200" cap="none" spc="0" normalizeH="0" baseline="0" noProof="0" dirty="0">
                <a:ln>
                  <a:noFill/>
                </a:ln>
                <a:solidFill>
                  <a:srgbClr val="5A8497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</a:br>
            <a:r>
              <a:rPr kumimoji="0" lang="pt-BR" sz="2800" b="1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75000"/>
                  </a:srgb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Crescimento</a:t>
            </a:r>
          </a:p>
        </p:txBody>
      </p:sp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E379466-5400-45BA-8A79-9355AFA9383D}" type="slidenum">
              <a:rPr kumimoji="0" lang="pt-BR" sz="1600" b="0" i="0" u="none" strike="noStrike" kern="1200" cap="none" spc="0" normalizeH="0" baseline="0" noProof="0" smtClean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pt-BR" sz="1600" b="0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50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760444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322424" y="0"/>
            <a:ext cx="821576" cy="6858000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71021" y="158144"/>
            <a:ext cx="79299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3200" b="1" i="0" u="none" strike="noStrike" kern="1200" cap="none" spc="0" normalizeH="0" baseline="0" noProof="0" dirty="0">
                <a:ln>
                  <a:noFill/>
                </a:ln>
                <a:solidFill>
                  <a:srgbClr val="5A8497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Impactos da reforma</a:t>
            </a:r>
            <a:r>
              <a:rPr kumimoji="0" lang="pt-BR" sz="2800" b="1" i="0" u="none" strike="noStrike" kern="1200" cap="none" spc="0" normalizeH="0" baseline="0" noProof="0" dirty="0">
                <a:ln>
                  <a:noFill/>
                </a:ln>
                <a:solidFill>
                  <a:srgbClr val="5A8497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/>
            </a:r>
            <a:br>
              <a:rPr kumimoji="0" lang="pt-BR" sz="2800" b="1" i="0" u="none" strike="noStrike" kern="1200" cap="none" spc="0" normalizeH="0" baseline="0" noProof="0" dirty="0">
                <a:ln>
                  <a:noFill/>
                </a:ln>
                <a:solidFill>
                  <a:srgbClr val="5A8497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</a:br>
            <a:r>
              <a:rPr kumimoji="0" lang="pt-BR" sz="2800" b="1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75000"/>
                  </a:srgb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Impacto sobre o crescimento - direto</a:t>
            </a:r>
          </a:p>
        </p:txBody>
      </p:sp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E379466-5400-45BA-8A79-9355AFA9383D}" type="slidenum">
              <a:rPr kumimoji="0" lang="pt-BR" sz="1600" b="0" i="0" u="none" strike="noStrike" kern="1200" cap="none" spc="0" normalizeH="0" baseline="0" noProof="0" smtClean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pt-BR" sz="1600" b="0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50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xmlns="" id="{85EB6A89-DF4C-48B0-B9C8-0AE28C178BE6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05162" y="1675925"/>
            <a:ext cx="7956550" cy="434399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CaixaDeTexto 6">
            <a:extLst>
              <a:ext uri="{FF2B5EF4-FFF2-40B4-BE49-F238E27FC236}">
                <a16:creationId xmlns:a16="http://schemas.microsoft.com/office/drawing/2014/main" xmlns="" id="{B4185905-4661-40E2-B335-EE0B0B364595}"/>
              </a:ext>
            </a:extLst>
          </p:cNvPr>
          <p:cNvSpPr txBox="1"/>
          <p:nvPr/>
        </p:nvSpPr>
        <p:spPr>
          <a:xfrm>
            <a:off x="318782" y="5966201"/>
            <a:ext cx="174406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dirty="0"/>
              <a:t>Fonte: Borges (2020)</a:t>
            </a:r>
          </a:p>
        </p:txBody>
      </p:sp>
    </p:spTree>
    <p:extLst>
      <p:ext uri="{BB962C8B-B14F-4D97-AF65-F5344CB8AC3E}">
        <p14:creationId xmlns:p14="http://schemas.microsoft.com/office/powerpoint/2010/main" xmlns="" val="20883230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322424" y="0"/>
            <a:ext cx="821576" cy="6858000"/>
          </a:xfrm>
          <a:prstGeom prst="rect">
            <a:avLst/>
          </a:prstGeom>
        </p:spPr>
      </p:pic>
      <p:sp>
        <p:nvSpPr>
          <p:cNvPr id="3" name="CaixaDeTexto 2"/>
          <p:cNvSpPr txBox="1"/>
          <p:nvPr/>
        </p:nvSpPr>
        <p:spPr>
          <a:xfrm>
            <a:off x="430421" y="1500592"/>
            <a:ext cx="7767119" cy="48782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600" b="1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Estudo via modelo de equilíbrio geral estima o impacto macro, setorial e distributivo da reforma tributária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pt-BR" sz="2600" b="0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Autores: Edson Domingues e Debora Cardoso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600" b="1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Foram elaborados três cenários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pt-BR" sz="2600" b="1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Base:</a:t>
            </a:r>
            <a:r>
              <a:rPr kumimoji="0" lang="pt-BR" sz="2600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considera apenas os efeitos da redução da cumulatividade e da uniformização da alíquota incidente no consumo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pt-BR" sz="2600" b="1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Conservador:</a:t>
            </a:r>
            <a:r>
              <a:rPr kumimoji="0" lang="pt-BR" sz="2600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considera cerca de metade </a:t>
            </a:r>
            <a:r>
              <a:rPr lang="pt-BR" sz="2600" kern="0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/>
              </a:rPr>
              <a:t>dos demais efeitos positivos sobre a produtividade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pt-BR" sz="2600" b="1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Otimista:</a:t>
            </a:r>
            <a:r>
              <a:rPr kumimoji="0" lang="pt-BR" sz="2600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considera todos os</a:t>
            </a:r>
            <a:r>
              <a:rPr lang="pt-BR" sz="2600" kern="0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/>
              </a:rPr>
              <a:t> efeitos positivos sobre a produtividade (referência: Borges, 2020)</a:t>
            </a:r>
            <a:endParaRPr kumimoji="0" lang="pt-BR" sz="2600" i="0" u="none" strike="noStrike" kern="0" cap="none" spc="0" normalizeH="0" baseline="0" noProof="0" dirty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71021" y="158144"/>
            <a:ext cx="79299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3200" b="1" i="0" u="none" strike="noStrike" kern="1200" cap="none" spc="0" normalizeH="0" baseline="0" noProof="0" dirty="0">
                <a:ln>
                  <a:noFill/>
                </a:ln>
                <a:solidFill>
                  <a:srgbClr val="5A8497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Impactos da reforma</a:t>
            </a:r>
            <a:r>
              <a:rPr kumimoji="0" lang="pt-BR" sz="2800" b="1" i="0" u="none" strike="noStrike" kern="1200" cap="none" spc="0" normalizeH="0" baseline="0" noProof="0" dirty="0">
                <a:ln>
                  <a:noFill/>
                </a:ln>
                <a:solidFill>
                  <a:srgbClr val="5A8497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/>
            </a:r>
            <a:br>
              <a:rPr kumimoji="0" lang="pt-BR" sz="2800" b="1" i="0" u="none" strike="noStrike" kern="1200" cap="none" spc="0" normalizeH="0" baseline="0" noProof="0" dirty="0">
                <a:ln>
                  <a:noFill/>
                </a:ln>
                <a:solidFill>
                  <a:srgbClr val="5A8497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</a:br>
            <a:r>
              <a:rPr kumimoji="0" lang="pt-BR" sz="2800" b="1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75000"/>
                  </a:srgb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Distributivos e setoriais</a:t>
            </a:r>
          </a:p>
        </p:txBody>
      </p:sp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E379466-5400-45BA-8A79-9355AFA9383D}" type="slidenum">
              <a:rPr kumimoji="0" lang="pt-BR" sz="1600" b="0" i="0" u="none" strike="noStrike" kern="1200" cap="none" spc="0" normalizeH="0" baseline="0" noProof="0" smtClean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pt-BR" sz="1600" b="0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50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625173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322424" y="0"/>
            <a:ext cx="821576" cy="6858000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71021" y="158144"/>
            <a:ext cx="79299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3200" b="1" i="0" u="none" strike="noStrike" kern="1200" cap="none" spc="0" normalizeH="0" baseline="0" noProof="0" dirty="0">
                <a:ln>
                  <a:noFill/>
                </a:ln>
                <a:solidFill>
                  <a:srgbClr val="5A8497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Impactos da reforma</a:t>
            </a:r>
            <a:r>
              <a:rPr kumimoji="0" lang="pt-BR" sz="2800" b="1" i="0" u="none" strike="noStrike" kern="1200" cap="none" spc="0" normalizeH="0" baseline="0" noProof="0" dirty="0">
                <a:ln>
                  <a:noFill/>
                </a:ln>
                <a:solidFill>
                  <a:srgbClr val="5A8497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/>
            </a:r>
            <a:br>
              <a:rPr kumimoji="0" lang="pt-BR" sz="2800" b="1" i="0" u="none" strike="noStrike" kern="1200" cap="none" spc="0" normalizeH="0" baseline="0" noProof="0" dirty="0">
                <a:ln>
                  <a:noFill/>
                </a:ln>
                <a:solidFill>
                  <a:srgbClr val="5A8497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</a:br>
            <a:r>
              <a:rPr kumimoji="0" lang="pt-BR" sz="2800" b="1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75000"/>
                  </a:srgb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PIB, emprego e renda</a:t>
            </a:r>
          </a:p>
        </p:txBody>
      </p:sp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E379466-5400-45BA-8A79-9355AFA9383D}" type="slidenum">
              <a:rPr kumimoji="0" lang="pt-BR" sz="1600" b="0" i="0" u="none" strike="noStrike" kern="1200" cap="none" spc="0" normalizeH="0" baseline="0" noProof="0" smtClean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pt-BR" sz="1600" b="0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50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xmlns="" id="{E3326771-4FC2-4EB8-8872-815945AD432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0232" y="1815485"/>
            <a:ext cx="8031480" cy="40319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77546899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Personalizar design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9286</TotalTime>
  <Words>1023</Words>
  <Application>Microsoft Office PowerPoint</Application>
  <PresentationFormat>Apresentação na tela (4:3)</PresentationFormat>
  <Paragraphs>145</Paragraphs>
  <Slides>24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Títulos de slides</vt:lpstr>
      </vt:variant>
      <vt:variant>
        <vt:i4>24</vt:i4>
      </vt:variant>
    </vt:vector>
  </HeadingPairs>
  <TitlesOfParts>
    <vt:vector size="26" baseType="lpstr">
      <vt:lpstr>Tema do Office</vt:lpstr>
      <vt:lpstr>Personalizar design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Sergio Zilbersztejn</dc:creator>
  <cp:lastModifiedBy>user</cp:lastModifiedBy>
  <cp:revision>1084</cp:revision>
  <cp:lastPrinted>2020-07-09T17:16:43Z</cp:lastPrinted>
  <dcterms:created xsi:type="dcterms:W3CDTF">2015-09-02T15:52:07Z</dcterms:created>
  <dcterms:modified xsi:type="dcterms:W3CDTF">2020-10-22T12:38:13Z</dcterms:modified>
</cp:coreProperties>
</file>