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14" r:id="rId4"/>
    <p:sldId id="348" r:id="rId5"/>
    <p:sldId id="349" r:id="rId6"/>
    <p:sldId id="333" r:id="rId7"/>
    <p:sldId id="332" r:id="rId8"/>
    <p:sldId id="312" r:id="rId9"/>
    <p:sldId id="313" r:id="rId10"/>
    <p:sldId id="350" r:id="rId11"/>
    <p:sldId id="351" r:id="rId12"/>
    <p:sldId id="334" r:id="rId13"/>
    <p:sldId id="335" r:id="rId14"/>
    <p:sldId id="340" r:id="rId15"/>
    <p:sldId id="336" r:id="rId16"/>
    <p:sldId id="337" r:id="rId17"/>
    <p:sldId id="352" r:id="rId18"/>
    <p:sldId id="353" r:id="rId19"/>
    <p:sldId id="338" r:id="rId20"/>
    <p:sldId id="339" r:id="rId21"/>
    <p:sldId id="341" r:id="rId22"/>
    <p:sldId id="342" r:id="rId23"/>
    <p:sldId id="354" r:id="rId24"/>
    <p:sldId id="355" r:id="rId25"/>
    <p:sldId id="344" r:id="rId26"/>
    <p:sldId id="347" r:id="rId27"/>
    <p:sldId id="345" r:id="rId28"/>
    <p:sldId id="329" r:id="rId29"/>
    <p:sldId id="296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Woisky" initials="S" lastIdx="8" clrIdx="0"/>
  <p:cmAuthor id="1" name="Juan Musso" initials="JM" lastIdx="1" clrIdx="1">
    <p:extLst>
      <p:ext uri="{19B8F6BF-5375-455C-9EA6-DF929625EA0E}">
        <p15:presenceInfo xmlns:p15="http://schemas.microsoft.com/office/powerpoint/2012/main" userId="46d9214e1e80ff07" providerId="Windows Live"/>
      </p:ext>
    </p:extLst>
  </p:cmAuthor>
  <p:cmAuthor id="2" name="daniel arnaldi" initials="da" lastIdx="1" clrIdx="2">
    <p:extLst>
      <p:ext uri="{19B8F6BF-5375-455C-9EA6-DF929625EA0E}">
        <p15:presenceInfo xmlns:p15="http://schemas.microsoft.com/office/powerpoint/2012/main" userId="eccecfa38a0186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B0E9C-255A-42CE-A1BF-30878CB3CD8C}" type="datetimeFigureOut">
              <a:rPr lang="pt-BR" smtClean="0"/>
              <a:t>19/11/2019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5E0F6-CD3E-4EFF-A203-A00CC612BC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76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11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48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57a9aab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757a9aab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444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7a9aabe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757a9aabe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40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57a9aabe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57a9aab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53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7a9aabe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757a9aabe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57a9aabe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757a9aabe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556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57a9aabe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757a9aabe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28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4C2BC3-F494-4D3C-ABF2-DF1A110E3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4222A3C-F504-4B50-B42C-162B1BF97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16ED99D0-C707-4E31-B828-11AF0A37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B93E-4060-40A9-891D-2C54FDF0F9B6}" type="datetimeFigureOut">
              <a:rPr lang="pt-BR" smtClean="0"/>
              <a:pPr/>
              <a:t>19/11/2019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0938F62-6DC9-46E0-B00A-18542457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C0572FB-1ABF-417C-ABE9-8D685AB3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9CB-9BD1-45D6-9F5A-722F2727FF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0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A49CBD-E5B3-434D-9A0E-581A5792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77C04D45-43FE-41D4-9074-C247460F3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D39A593-8CF6-4A42-9775-36698E8F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B93E-4060-40A9-891D-2C54FDF0F9B6}" type="datetimeFigureOut">
              <a:rPr lang="pt-BR" smtClean="0"/>
              <a:pPr/>
              <a:t>19/11/2019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E7B3B21-CF80-4D73-8DBA-BB9FE150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74E5959-D9B4-455A-A716-B3DFC896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9CB-9BD1-45D6-9F5A-722F2727FF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52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D3C0453-9F6C-4200-8664-4565BD69A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D87CDC3B-4D0B-4386-8976-12516434B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55193C6F-B5E9-4278-8402-DF94F553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B93E-4060-40A9-891D-2C54FDF0F9B6}" type="datetimeFigureOut">
              <a:rPr lang="pt-BR" smtClean="0"/>
              <a:pPr/>
              <a:t>19/11/2019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1924035-C2B1-4A98-A102-527CC983E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5276D2B-2484-4F5E-A70E-767A807B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9CB-9BD1-45D6-9F5A-722F2727FF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13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DB0B82-B6A8-4344-BA68-85255FA3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86FBA32-D685-402A-8D1F-283CFC858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B08E5BC-6398-49BD-ACC5-115B8929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B93E-4060-40A9-891D-2C54FDF0F9B6}" type="datetimeFigureOut">
              <a:rPr lang="pt-BR" smtClean="0"/>
              <a:pPr/>
              <a:t>19/11/2019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4E99664-94D4-4569-89B2-6DC9FD84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B119A7-AA74-4AF4-A315-94FD7CD5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9CB-9BD1-45D6-9F5A-722F2727FF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22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F71BD1-328B-48E9-B248-4B0782B7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96F3EBC0-992E-4084-8906-3CD73E488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FEE5355-3BE5-43F3-A4D2-5E4A462AC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B93E-4060-40A9-891D-2C54FDF0F9B6}" type="datetimeFigureOut">
              <a:rPr lang="pt-BR" smtClean="0"/>
              <a:pPr/>
              <a:t>19/11/2019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4D96FC7-1CC1-4B84-A07B-6F5A5550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F276B2E-7555-42AF-ABA6-F2F9C219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9CB-9BD1-45D6-9F5A-722F2727FF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38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D24132-CDD7-4893-A4D8-C8A70294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F09729F-B439-42CD-AAA1-743E322CC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51D210C9-8A4E-442E-94B7-5089CD2D6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0A36458-EE7B-4AB8-B86F-82CA038C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B93E-4060-40A9-891D-2C54FDF0F9B6}" type="datetimeFigureOut">
              <a:rPr lang="pt-BR" smtClean="0"/>
              <a:pPr/>
              <a:t>19/11/2019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523E31C4-7B57-417E-B522-98F736A4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5421766-9EA3-4218-AA6E-45081122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9CB-9BD1-45D6-9F5A-722F2727FF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89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7CF368-EA42-43D4-933A-7C814E35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6B9B56E0-9C97-446C-B2D6-70742570A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9510C368-069A-4877-A473-C870094E5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33F1BF94-E157-42BF-A0E5-D0D53FAA9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77D70F13-D979-42F4-94AF-9B6D1365D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50F7C3CC-1D54-40C5-90D0-C8D6D5C2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B93E-4060-40A9-891D-2C54FDF0F9B6}" type="datetimeFigureOut">
              <a:rPr lang="pt-BR" smtClean="0"/>
              <a:pPr/>
              <a:t>19/11/2019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5174656B-9790-452C-BB9D-9E65A312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9364C0B9-D002-4151-95E4-FF3FE030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9CB-9BD1-45D6-9F5A-722F2727FF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71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B9FE43-78B5-4908-A923-CAB989E15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C512520A-F036-415D-A310-4D46D972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B93E-4060-40A9-891D-2C54FDF0F9B6}" type="datetimeFigureOut">
              <a:rPr lang="pt-BR" smtClean="0"/>
              <a:pPr/>
              <a:t>19/11/2019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98C2D350-3672-42BB-9279-7955FB7C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F1240672-FB60-43B9-B0F1-2F330981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9CB-9BD1-45D6-9F5A-722F2727FF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59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09D1BCF5-10B1-4A35-AB25-1E2A3FB1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B93E-4060-40A9-891D-2C54FDF0F9B6}" type="datetimeFigureOut">
              <a:rPr lang="pt-BR" smtClean="0"/>
              <a:pPr/>
              <a:t>19/11/2019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0E6140C0-A1F3-4E3E-8A97-8E9FD893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4BA6B8E6-B5DE-4B3D-B6E0-AFAD3FDA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9CB-9BD1-45D6-9F5A-722F2727FF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23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E4C0DD-C2ED-492E-9DE9-14A34A047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81582F7-45A6-46F0-AE8F-D28D28D7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772774D8-5A55-4E3C-9B9E-6581DF568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D5621A7D-6FFA-4690-A1BB-0D288112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B93E-4060-40A9-891D-2C54FDF0F9B6}" type="datetimeFigureOut">
              <a:rPr lang="pt-BR" smtClean="0"/>
              <a:pPr/>
              <a:t>19/11/2019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F2EB1E80-F6A9-436C-981F-B0C327FF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EA246AB1-74D0-40FB-BADC-BF4ADEBE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9CB-9BD1-45D6-9F5A-722F2727FF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7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14CC1B-893A-47C8-B63E-363E41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BC1D8DB5-74CD-4257-9A1F-EEAD1D443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77EC7564-8D5E-49AD-AC24-B5132CE07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81B14FE6-735E-4FF8-9997-3AE2C29F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B93E-4060-40A9-891D-2C54FDF0F9B6}" type="datetimeFigureOut">
              <a:rPr lang="pt-BR" smtClean="0"/>
              <a:pPr/>
              <a:t>19/11/2019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687A9F4-738C-4494-9FEC-E08092493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339C9F8B-16B1-4C6C-B482-2FA646C7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9CB-9BD1-45D6-9F5A-722F2727FF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89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65F3A5E9-4141-43DC-B911-75785AFD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4E57E3E-F1A3-4630-8F6E-D37ACFB2D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55B9E63-E9EB-4C12-A760-C64A05E38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0B93E-4060-40A9-891D-2C54FDF0F9B6}" type="datetimeFigureOut">
              <a:rPr lang="pt-BR" smtClean="0"/>
              <a:pPr/>
              <a:t>19/11/2019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A97DF77-918F-4BD1-8589-DFC6E513D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342E690-E987-45B6-A77B-9E8032C70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B49CB-9BD1-45D6-9F5A-722F2727FF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02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3X9Bx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NZ7C6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594FW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43CrM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rajJV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qiKcQ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9.com.br/" TargetMode="Externa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5hP46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5hPdH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2083B617-BCB6-4DB4-AB50-6A3E7AD105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659" y="6267"/>
            <a:ext cx="12200660" cy="189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70DF8105-FF91-4E33-9A52-56445A0741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6426" y="2907390"/>
            <a:ext cx="4533900" cy="302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FB892E8C-8CB2-44DC-A4CF-7E072A0D32E3}"/>
              </a:ext>
            </a:extLst>
          </p:cNvPr>
          <p:cNvSpPr txBox="1"/>
          <p:nvPr/>
        </p:nvSpPr>
        <p:spPr>
          <a:xfrm>
            <a:off x="327770" y="2409976"/>
            <a:ext cx="114232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i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ahoma" pitchFamily="34" charset="0"/>
                <a:cs typeface="American Typewriter"/>
              </a:rPr>
              <a:t>Programa de </a:t>
            </a:r>
            <a:r>
              <a:rPr lang="pt-BR" sz="3200" b="1" i="1" dirty="0" err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ahoma" pitchFamily="34" charset="0"/>
                <a:cs typeface="American Typewriter"/>
              </a:rPr>
              <a:t>Compliance</a:t>
            </a:r>
            <a:r>
              <a:rPr lang="pt-BR" sz="3200" b="1" i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Tahoma" pitchFamily="34" charset="0"/>
                <a:cs typeface="American Typewriter"/>
              </a:rPr>
              <a:t>: Administrando Riscos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Futura Std Medium"/>
              <a:ea typeface="Tahoma" pitchFamily="34" charset="0"/>
              <a:cs typeface="American Typewriter"/>
            </a:endParaRPr>
          </a:p>
          <a:p>
            <a:pPr>
              <a:defRPr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21 de Novembro de 2019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9D8DA54C-0571-4ED6-A67D-85216F7DC636}"/>
              </a:ext>
            </a:extLst>
          </p:cNvPr>
          <p:cNvSpPr/>
          <p:nvPr/>
        </p:nvSpPr>
        <p:spPr>
          <a:xfrm>
            <a:off x="6039391" y="3240299"/>
            <a:ext cx="1642861" cy="3617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B2ACE4BB-E0BD-4723-9EE3-717616F545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296" y="5603132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A0E09D3B-4543-4077-9EEC-9D07EB8A2B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4" y="3509856"/>
            <a:ext cx="2793936" cy="172551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ABA8D49C-12F4-4F99-84E1-8178D327DAB8}"/>
              </a:ext>
            </a:extLst>
          </p:cNvPr>
          <p:cNvSpPr txBox="1"/>
          <p:nvPr/>
        </p:nvSpPr>
        <p:spPr>
          <a:xfrm>
            <a:off x="386123" y="5130447"/>
            <a:ext cx="37815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Apresentador: Juan Musso</a:t>
            </a:r>
          </a:p>
          <a:p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Revisão: Daniel Arnaldi e Sergio Woisky</a:t>
            </a:r>
          </a:p>
          <a:p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54167315-466E-4C29-B084-F999148435B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75839" y="446089"/>
            <a:ext cx="21875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23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3778488" y="529236"/>
            <a:ext cx="4572000" cy="6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de </a:t>
            </a:r>
            <a:r>
              <a:rPr lang="pt-B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Compliance</a:t>
            </a: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Administrando Riscos</a:t>
            </a:r>
            <a:endParaRPr dirty="0"/>
          </a:p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Acesse o QR </a:t>
            </a:r>
            <a:r>
              <a:rPr lang="pt-B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digite no seu navegador: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https://bit.ly/33X9Bxn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7929" y="278395"/>
            <a:ext cx="1068801" cy="50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2601" y="2425076"/>
            <a:ext cx="2519453" cy="251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07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3778488" y="529236"/>
            <a:ext cx="45720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RESULTADOS: </a:t>
            </a:r>
            <a:endParaRPr dirty="0"/>
          </a:p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pt-BR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https://bit.ly/2NZ7C6a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7929" y="278395"/>
            <a:ext cx="1068801" cy="50168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4570500" y="4351475"/>
            <a:ext cx="30510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46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BA7CD905-6889-4E2F-8721-C5E01383E9A9}"/>
              </a:ext>
            </a:extLst>
          </p:cNvPr>
          <p:cNvSpPr txBox="1"/>
          <p:nvPr/>
        </p:nvSpPr>
        <p:spPr>
          <a:xfrm>
            <a:off x="360363" y="378473"/>
            <a:ext cx="9834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Resultado da Pesquisa</a:t>
            </a:r>
            <a:endParaRPr lang="pt-BR" sz="2400" b="1" u="sng" dirty="0">
              <a:solidFill>
                <a:schemeClr val="accent1">
                  <a:lumMod val="50000"/>
                </a:schemeClr>
              </a:solidFill>
              <a:latin typeface="Futura Std Medium"/>
              <a:ea typeface="Tahoma" pitchFamily="34" charset="0"/>
              <a:cs typeface="American Typewriter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BEE523BB-4D65-4180-A05B-795B7CE8B2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821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C03449F2-5226-4CB0-A274-CF55BFD22C02}"/>
              </a:ext>
            </a:extLst>
          </p:cNvPr>
          <p:cNvSpPr txBox="1"/>
          <p:nvPr/>
        </p:nvSpPr>
        <p:spPr>
          <a:xfrm>
            <a:off x="958676" y="3952996"/>
            <a:ext cx="855186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merican Typewriter"/>
              </a:rPr>
              <a:t>Resposta Apropriada:</a:t>
            </a:r>
          </a:p>
          <a:p>
            <a:pPr algn="ctr">
              <a:defRPr/>
            </a:pPr>
            <a:endParaRPr lang="pt-BR" sz="28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cs typeface="American Typewriter"/>
            </a:endParaRPr>
          </a:p>
          <a:p>
            <a:pPr algn="ctr"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D. Nenhuma das Anteriores;</a:t>
            </a:r>
          </a:p>
          <a:p>
            <a:pPr algn="ctr">
              <a:defRPr/>
            </a:pPr>
            <a:endParaRPr lang="pt-BR" sz="2800" b="1" u="sng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cs typeface="American Typewriter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B4DDFCC9-328B-4562-9654-9C02FF4D2249}"/>
              </a:ext>
            </a:extLst>
          </p:cNvPr>
          <p:cNvSpPr/>
          <p:nvPr/>
        </p:nvSpPr>
        <p:spPr>
          <a:xfrm>
            <a:off x="3667064" y="1727205"/>
            <a:ext cx="420914" cy="11466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6A17F142-C6B5-4329-A9D5-3E5790D37C57}"/>
              </a:ext>
            </a:extLst>
          </p:cNvPr>
          <p:cNvSpPr/>
          <p:nvPr/>
        </p:nvSpPr>
        <p:spPr>
          <a:xfrm>
            <a:off x="4588722" y="2274230"/>
            <a:ext cx="420914" cy="592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D38B94DD-F9E5-43BE-B81C-9031A6BF5411}"/>
              </a:ext>
            </a:extLst>
          </p:cNvPr>
          <p:cNvSpPr/>
          <p:nvPr/>
        </p:nvSpPr>
        <p:spPr>
          <a:xfrm>
            <a:off x="5408778" y="2281487"/>
            <a:ext cx="420914" cy="592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76EA15BF-0EB5-4127-BD80-2612626B30F3}"/>
              </a:ext>
            </a:extLst>
          </p:cNvPr>
          <p:cNvSpPr/>
          <p:nvPr/>
        </p:nvSpPr>
        <p:spPr>
          <a:xfrm>
            <a:off x="6228833" y="2569034"/>
            <a:ext cx="420914" cy="2975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7D83C124-3357-433E-A043-AB93A6DF4A2A}"/>
              </a:ext>
            </a:extLst>
          </p:cNvPr>
          <p:cNvSpPr/>
          <p:nvPr/>
        </p:nvSpPr>
        <p:spPr>
          <a:xfrm>
            <a:off x="2868779" y="1509492"/>
            <a:ext cx="5007429" cy="1364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7">
            <a:extLst>
              <a:ext uri="{FF2B5EF4-FFF2-40B4-BE49-F238E27FC236}">
                <a16:creationId xmlns="" xmlns:a16="http://schemas.microsoft.com/office/drawing/2014/main" id="{2BE0ACA8-E9DB-462B-B1A5-AC2FADD22D36}"/>
              </a:ext>
            </a:extLst>
          </p:cNvPr>
          <p:cNvSpPr txBox="1"/>
          <p:nvPr/>
        </p:nvSpPr>
        <p:spPr>
          <a:xfrm>
            <a:off x="3638037" y="2947879"/>
            <a:ext cx="3265714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merican Typewriter"/>
              </a:rPr>
              <a:t>A       B      C     D</a:t>
            </a:r>
          </a:p>
        </p:txBody>
      </p:sp>
    </p:spTree>
    <p:extLst>
      <p:ext uri="{BB962C8B-B14F-4D97-AF65-F5344CB8AC3E}">
        <p14:creationId xmlns:p14="http://schemas.microsoft.com/office/powerpoint/2010/main" val="40434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confidential file">
            <a:extLst>
              <a:ext uri="{FF2B5EF4-FFF2-40B4-BE49-F238E27FC236}">
                <a16:creationId xmlns="" xmlns:a16="http://schemas.microsoft.com/office/drawing/2014/main" id="{B15171B0-03D1-4D37-BC35-1E1EA722F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19" y="179695"/>
            <a:ext cx="5804181" cy="66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BA7CD905-6889-4E2F-8721-C5E01383E9A9}"/>
              </a:ext>
            </a:extLst>
          </p:cNvPr>
          <p:cNvSpPr txBox="1"/>
          <p:nvPr/>
        </p:nvSpPr>
        <p:spPr>
          <a:xfrm>
            <a:off x="360363" y="179695"/>
            <a:ext cx="9834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Qual seria o Caminho Adequado?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BEE523BB-4D65-4180-A05B-795B7CE8B2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821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1 Rectángulo">
            <a:extLst>
              <a:ext uri="{FF2B5EF4-FFF2-40B4-BE49-F238E27FC236}">
                <a16:creationId xmlns="" xmlns:a16="http://schemas.microsoft.com/office/drawing/2014/main" id="{6DB640C4-68DB-430F-B5C2-CB677138398C}"/>
              </a:ext>
            </a:extLst>
          </p:cNvPr>
          <p:cNvSpPr/>
          <p:nvPr/>
        </p:nvSpPr>
        <p:spPr>
          <a:xfrm>
            <a:off x="360363" y="1770025"/>
            <a:ext cx="7717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Futura Std Medium"/>
            </a:endParaRPr>
          </a:p>
          <a:p>
            <a:pPr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Futura Std Medium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FB4286C0-66C0-4402-8FD5-A698564DBEC2}"/>
              </a:ext>
            </a:extLst>
          </p:cNvPr>
          <p:cNvSpPr/>
          <p:nvPr/>
        </p:nvSpPr>
        <p:spPr>
          <a:xfrm>
            <a:off x="482060" y="1228082"/>
            <a:ext cx="7595936" cy="3939540"/>
          </a:xfrm>
          <a:prstGeom prst="rect">
            <a:avLst/>
          </a:prstGeom>
          <a:solidFill>
            <a:srgbClr val="00A19B"/>
          </a:solidFill>
          <a:ln>
            <a:solidFill>
              <a:srgbClr val="696C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Formalizar a denúncia na Polícia (BO);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Informar internamente ao Comitê de Ética;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O Comitê de Ética deverá: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Avaliar o processo adotado e os Termos Contratuais com o cliente (SLA)?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Solicitar parecer jurídico;</a:t>
            </a:r>
          </a:p>
          <a:p>
            <a:pPr>
              <a:spcBef>
                <a:spcPts val="1200"/>
              </a:spcBef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3.  Caso existir risco de vazamento, informar ao cliente.</a:t>
            </a:r>
          </a:p>
          <a:p>
            <a:pPr>
              <a:spcBef>
                <a:spcPts val="1200"/>
              </a:spcBef>
              <a:defRPr/>
            </a:pP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79421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confidential file">
            <a:extLst>
              <a:ext uri="{FF2B5EF4-FFF2-40B4-BE49-F238E27FC236}">
                <a16:creationId xmlns="" xmlns:a16="http://schemas.microsoft.com/office/drawing/2014/main" id="{5D5438E3-A5B2-4BB1-810F-0B330501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19" y="0"/>
            <a:ext cx="5804181" cy="66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BA7CD905-6889-4E2F-8721-C5E01383E9A9}"/>
              </a:ext>
            </a:extLst>
          </p:cNvPr>
          <p:cNvSpPr txBox="1"/>
          <p:nvPr/>
        </p:nvSpPr>
        <p:spPr>
          <a:xfrm>
            <a:off x="360363" y="179695"/>
            <a:ext cx="9834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Aprendizado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BEE523BB-4D65-4180-A05B-795B7CE8B2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821" y="5617201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1 Rectángulo">
            <a:extLst>
              <a:ext uri="{FF2B5EF4-FFF2-40B4-BE49-F238E27FC236}">
                <a16:creationId xmlns="" xmlns:a16="http://schemas.microsoft.com/office/drawing/2014/main" id="{6DB640C4-68DB-430F-B5C2-CB677138398C}"/>
              </a:ext>
            </a:extLst>
          </p:cNvPr>
          <p:cNvSpPr/>
          <p:nvPr/>
        </p:nvSpPr>
        <p:spPr>
          <a:xfrm>
            <a:off x="360363" y="1770025"/>
            <a:ext cx="7717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Futura Std Medium"/>
            </a:endParaRPr>
          </a:p>
          <a:p>
            <a:pPr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Futura Std Medium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FB4286C0-66C0-4402-8FD5-A698564DBEC2}"/>
              </a:ext>
            </a:extLst>
          </p:cNvPr>
          <p:cNvSpPr/>
          <p:nvPr/>
        </p:nvSpPr>
        <p:spPr>
          <a:xfrm>
            <a:off x="482060" y="1228082"/>
            <a:ext cx="7595936" cy="3631763"/>
          </a:xfrm>
          <a:prstGeom prst="rect">
            <a:avLst/>
          </a:prstGeom>
          <a:solidFill>
            <a:srgbClr val="00A19B"/>
          </a:solidFill>
          <a:ln>
            <a:solidFill>
              <a:srgbClr val="696C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Políticas e Procedimentos não estavam bem definidos pela diretoria e funcionários;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Uso de um </a:t>
            </a:r>
            <a:r>
              <a:rPr lang="pt-BR" sz="2000" dirty="0" err="1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Pendrive</a:t>
            </a: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 sem criptografia;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O cliente entregou a informação sem cobrir os devidos protocolos de confidencialidade (SLA);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Falta de treinamento apropriado para uso ou tratamento de dados pessoais sensíveis. </a:t>
            </a:r>
          </a:p>
          <a:p>
            <a:pPr>
              <a:spcBef>
                <a:spcPts val="1200"/>
              </a:spcBef>
              <a:defRPr/>
            </a:pP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567656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m relacionada">
            <a:extLst>
              <a:ext uri="{FF2B5EF4-FFF2-40B4-BE49-F238E27FC236}">
                <a16:creationId xmlns="" xmlns:a16="http://schemas.microsoft.com/office/drawing/2014/main" id="{322BA65D-F5C7-49B6-AF3D-1A25B89E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21" y="-198355"/>
            <a:ext cx="12431951" cy="717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2083B617-BCB6-4DB4-AB50-6A3E7AD105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7961" y="-139236"/>
            <a:ext cx="12192000" cy="189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6173BD5D-2C34-4D51-870A-9E7736EA37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317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7">
            <a:extLst>
              <a:ext uri="{FF2B5EF4-FFF2-40B4-BE49-F238E27FC236}">
                <a16:creationId xmlns="" xmlns:a16="http://schemas.microsoft.com/office/drawing/2014/main" id="{7844D57A-F1CF-4E5B-A0E5-47E35A2D3A1D}"/>
              </a:ext>
            </a:extLst>
          </p:cNvPr>
          <p:cNvSpPr txBox="1"/>
          <p:nvPr/>
        </p:nvSpPr>
        <p:spPr>
          <a:xfrm>
            <a:off x="290225" y="4665964"/>
            <a:ext cx="71088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chemeClr val="bg1"/>
                </a:solidFill>
                <a:latin typeface="Futura Std Medium"/>
                <a:ea typeface="Tahoma" pitchFamily="34" charset="0"/>
                <a:cs typeface="American Typewriter"/>
              </a:rPr>
              <a:t>Terceirização e Trabalhista</a:t>
            </a:r>
          </a:p>
        </p:txBody>
      </p:sp>
    </p:spTree>
    <p:extLst>
      <p:ext uri="{BB962C8B-B14F-4D97-AF65-F5344CB8AC3E}">
        <p14:creationId xmlns:p14="http://schemas.microsoft.com/office/powerpoint/2010/main" val="286624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outsource">
            <a:extLst>
              <a:ext uri="{FF2B5EF4-FFF2-40B4-BE49-F238E27FC236}">
                <a16:creationId xmlns="" xmlns:a16="http://schemas.microsoft.com/office/drawing/2014/main" id="{898D6906-C364-4C52-94A4-E8FEC99A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61" y="-384313"/>
            <a:ext cx="5128591" cy="7696619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BA7CD905-6889-4E2F-8721-C5E01383E9A9}"/>
              </a:ext>
            </a:extLst>
          </p:cNvPr>
          <p:cNvSpPr txBox="1"/>
          <p:nvPr/>
        </p:nvSpPr>
        <p:spPr>
          <a:xfrm>
            <a:off x="360363" y="179695"/>
            <a:ext cx="9834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Evento: Terceirização e Trabalhista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BEE523BB-4D65-4180-A05B-795B7CE8B2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821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1 Rectángulo">
            <a:extLst>
              <a:ext uri="{FF2B5EF4-FFF2-40B4-BE49-F238E27FC236}">
                <a16:creationId xmlns="" xmlns:a16="http://schemas.microsoft.com/office/drawing/2014/main" id="{6DB640C4-68DB-430F-B5C2-CB677138398C}"/>
              </a:ext>
            </a:extLst>
          </p:cNvPr>
          <p:cNvSpPr/>
          <p:nvPr/>
        </p:nvSpPr>
        <p:spPr>
          <a:xfrm>
            <a:off x="360363" y="1770025"/>
            <a:ext cx="7717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Futura Std Medium"/>
            </a:endParaRPr>
          </a:p>
          <a:p>
            <a:pPr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Futura Std Medium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FB4286C0-66C0-4402-8FD5-A698564DBEC2}"/>
              </a:ext>
            </a:extLst>
          </p:cNvPr>
          <p:cNvSpPr/>
          <p:nvPr/>
        </p:nvSpPr>
        <p:spPr>
          <a:xfrm>
            <a:off x="482060" y="910034"/>
            <a:ext cx="7595936" cy="4678204"/>
          </a:xfrm>
          <a:prstGeom prst="rect">
            <a:avLst/>
          </a:prstGeom>
          <a:solidFill>
            <a:srgbClr val="00A19B"/>
          </a:solidFill>
          <a:ln>
            <a:solidFill>
              <a:srgbClr val="696C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  <a:p>
            <a:pPr>
              <a:spcBef>
                <a:spcPts val="1200"/>
              </a:spcBef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Um consórcio contrata vários fornecedores numa obra em Sergipe. Um engenheiro, de uma das consorciadas, realiza uma visita e percebe que dois dos funcionários de uma empreiteira contratada trabalham mais de 14 horas diárias.</a:t>
            </a:r>
          </a:p>
          <a:p>
            <a:pPr>
              <a:spcBef>
                <a:spcPts val="12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Pergunta: </a:t>
            </a: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Se você fosse este engenheiro, o que você faria?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Nada, esse problema é da empreiteira;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Escalar o evento para a Diretoria do consórcio;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Abrir um chamado no canal de denúncias do consórcio;</a:t>
            </a:r>
          </a:p>
          <a:p>
            <a:pPr marL="342900" indent="-342900">
              <a:spcBef>
                <a:spcPts val="1200"/>
              </a:spcBef>
              <a:buFont typeface="+mj-lt"/>
              <a:buAutoNum type="alphaU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Escalar para o Comitê de Ética do Consórcio.</a:t>
            </a:r>
          </a:p>
          <a:p>
            <a:pPr>
              <a:spcBef>
                <a:spcPts val="1200"/>
              </a:spcBef>
              <a:defRPr/>
            </a:pP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155775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3778488" y="529236"/>
            <a:ext cx="4572000" cy="6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de </a:t>
            </a:r>
            <a:r>
              <a:rPr lang="pt-B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Compliance</a:t>
            </a: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Administrando Riscos</a:t>
            </a:r>
            <a:endParaRPr dirty="0"/>
          </a:p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Acesse o QR </a:t>
            </a:r>
            <a:r>
              <a:rPr lang="pt-B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digite no seu navegador: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https://bit.ly/3594FWq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7929" y="278395"/>
            <a:ext cx="1068801" cy="50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6662" y="2403500"/>
            <a:ext cx="2491328" cy="2491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201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/>
          <p:nvPr/>
        </p:nvSpPr>
        <p:spPr>
          <a:xfrm>
            <a:off x="3778488" y="529236"/>
            <a:ext cx="45720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RESULTADOS: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pt-BR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https://bit.ly/343CrMx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7929" y="278395"/>
            <a:ext cx="1068801" cy="50168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4462800" y="4468600"/>
            <a:ext cx="32664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3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BA7CD905-6889-4E2F-8721-C5E01383E9A9}"/>
              </a:ext>
            </a:extLst>
          </p:cNvPr>
          <p:cNvSpPr txBox="1"/>
          <p:nvPr/>
        </p:nvSpPr>
        <p:spPr>
          <a:xfrm>
            <a:off x="360363" y="378473"/>
            <a:ext cx="9834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Resultado da Pesquisa</a:t>
            </a:r>
            <a:endParaRPr lang="pt-BR" sz="2400" b="1" u="sng" dirty="0">
              <a:solidFill>
                <a:schemeClr val="accent1">
                  <a:lumMod val="50000"/>
                </a:schemeClr>
              </a:solidFill>
              <a:latin typeface="Futura Std Medium"/>
              <a:ea typeface="Tahoma" pitchFamily="34" charset="0"/>
              <a:cs typeface="American Typewriter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BEE523BB-4D65-4180-A05B-795B7CE8B2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821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C03449F2-5226-4CB0-A274-CF55BFD22C02}"/>
              </a:ext>
            </a:extLst>
          </p:cNvPr>
          <p:cNvSpPr txBox="1"/>
          <p:nvPr/>
        </p:nvSpPr>
        <p:spPr>
          <a:xfrm>
            <a:off x="958676" y="3952996"/>
            <a:ext cx="855186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merican Typewriter"/>
              </a:rPr>
              <a:t>Resposta Apropriada:</a:t>
            </a:r>
          </a:p>
          <a:p>
            <a:pPr algn="ctr">
              <a:defRPr/>
            </a:pPr>
            <a:endParaRPr lang="pt-BR" sz="28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cs typeface="American Typewriter"/>
            </a:endParaRPr>
          </a:p>
          <a:p>
            <a:pPr algn="ctr"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Poderiam ser todas menos A.</a:t>
            </a:r>
          </a:p>
          <a:p>
            <a:pPr algn="ctr">
              <a:defRPr/>
            </a:pPr>
            <a:endParaRPr lang="pt-BR" sz="2800" b="1" u="sng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cs typeface="American Typewriter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B4DDFCC9-328B-4562-9654-9C02FF4D2249}"/>
              </a:ext>
            </a:extLst>
          </p:cNvPr>
          <p:cNvSpPr/>
          <p:nvPr/>
        </p:nvSpPr>
        <p:spPr>
          <a:xfrm>
            <a:off x="3667064" y="1727205"/>
            <a:ext cx="420914" cy="11466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6A17F142-C6B5-4329-A9D5-3E5790D37C57}"/>
              </a:ext>
            </a:extLst>
          </p:cNvPr>
          <p:cNvSpPr/>
          <p:nvPr/>
        </p:nvSpPr>
        <p:spPr>
          <a:xfrm>
            <a:off x="4588722" y="2274230"/>
            <a:ext cx="420914" cy="592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D38B94DD-F9E5-43BE-B81C-9031A6BF5411}"/>
              </a:ext>
            </a:extLst>
          </p:cNvPr>
          <p:cNvSpPr/>
          <p:nvPr/>
        </p:nvSpPr>
        <p:spPr>
          <a:xfrm>
            <a:off x="5408778" y="2281487"/>
            <a:ext cx="420914" cy="592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76EA15BF-0EB5-4127-BD80-2612626B30F3}"/>
              </a:ext>
            </a:extLst>
          </p:cNvPr>
          <p:cNvSpPr/>
          <p:nvPr/>
        </p:nvSpPr>
        <p:spPr>
          <a:xfrm>
            <a:off x="6228833" y="2569034"/>
            <a:ext cx="420914" cy="2975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7D83C124-3357-433E-A043-AB93A6DF4A2A}"/>
              </a:ext>
            </a:extLst>
          </p:cNvPr>
          <p:cNvSpPr/>
          <p:nvPr/>
        </p:nvSpPr>
        <p:spPr>
          <a:xfrm>
            <a:off x="2868779" y="1509492"/>
            <a:ext cx="5007429" cy="1364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7">
            <a:extLst>
              <a:ext uri="{FF2B5EF4-FFF2-40B4-BE49-F238E27FC236}">
                <a16:creationId xmlns="" xmlns:a16="http://schemas.microsoft.com/office/drawing/2014/main" id="{2BE0ACA8-E9DB-462B-B1A5-AC2FADD22D36}"/>
              </a:ext>
            </a:extLst>
          </p:cNvPr>
          <p:cNvSpPr txBox="1"/>
          <p:nvPr/>
        </p:nvSpPr>
        <p:spPr>
          <a:xfrm>
            <a:off x="3638037" y="2947879"/>
            <a:ext cx="3265714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merican Typewriter"/>
              </a:rPr>
              <a:t>A       B      C     D</a:t>
            </a:r>
          </a:p>
        </p:txBody>
      </p:sp>
    </p:spTree>
    <p:extLst>
      <p:ext uri="{BB962C8B-B14F-4D97-AF65-F5344CB8AC3E}">
        <p14:creationId xmlns:p14="http://schemas.microsoft.com/office/powerpoint/2010/main" val="79711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m relacionada">
            <a:extLst>
              <a:ext uri="{FF2B5EF4-FFF2-40B4-BE49-F238E27FC236}">
                <a16:creationId xmlns="" xmlns:a16="http://schemas.microsoft.com/office/drawing/2014/main" id="{322BA65D-F5C7-49B6-AF3D-1A25B89E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21" y="-198355"/>
            <a:ext cx="12431951" cy="717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2083B617-BCB6-4DB4-AB50-6A3E7AD105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7961" y="-139236"/>
            <a:ext cx="12192000" cy="189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6173BD5D-2C34-4D51-870A-9E7736EA37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7821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7">
            <a:extLst>
              <a:ext uri="{FF2B5EF4-FFF2-40B4-BE49-F238E27FC236}">
                <a16:creationId xmlns="" xmlns:a16="http://schemas.microsoft.com/office/drawing/2014/main" id="{7844D57A-F1CF-4E5B-A0E5-47E35A2D3A1D}"/>
              </a:ext>
            </a:extLst>
          </p:cNvPr>
          <p:cNvSpPr txBox="1"/>
          <p:nvPr/>
        </p:nvSpPr>
        <p:spPr>
          <a:xfrm>
            <a:off x="290225" y="4665964"/>
            <a:ext cx="71088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chemeClr val="bg1"/>
                </a:solidFill>
                <a:latin typeface="Futura Std Medium"/>
                <a:ea typeface="Tahoma" pitchFamily="34" charset="0"/>
                <a:cs typeface="American Typewriter"/>
              </a:rPr>
              <a:t>Para Começar...</a:t>
            </a:r>
          </a:p>
        </p:txBody>
      </p:sp>
    </p:spTree>
    <p:extLst>
      <p:ext uri="{BB962C8B-B14F-4D97-AF65-F5344CB8AC3E}">
        <p14:creationId xmlns:p14="http://schemas.microsoft.com/office/powerpoint/2010/main" val="2929496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outsource">
            <a:extLst>
              <a:ext uri="{FF2B5EF4-FFF2-40B4-BE49-F238E27FC236}">
                <a16:creationId xmlns="" xmlns:a16="http://schemas.microsoft.com/office/drawing/2014/main" id="{4E473DDE-E8B7-41E8-8221-BFBC1B69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22" y="-396749"/>
            <a:ext cx="5234607" cy="7659756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BA7CD905-6889-4E2F-8721-C5E01383E9A9}"/>
              </a:ext>
            </a:extLst>
          </p:cNvPr>
          <p:cNvSpPr txBox="1"/>
          <p:nvPr/>
        </p:nvSpPr>
        <p:spPr>
          <a:xfrm>
            <a:off x="360363" y="179695"/>
            <a:ext cx="9834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Aprendizado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BEE523BB-4D65-4180-A05B-795B7CE8B2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821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1 Rectángulo">
            <a:extLst>
              <a:ext uri="{FF2B5EF4-FFF2-40B4-BE49-F238E27FC236}">
                <a16:creationId xmlns="" xmlns:a16="http://schemas.microsoft.com/office/drawing/2014/main" id="{6DB640C4-68DB-430F-B5C2-CB677138398C}"/>
              </a:ext>
            </a:extLst>
          </p:cNvPr>
          <p:cNvSpPr/>
          <p:nvPr/>
        </p:nvSpPr>
        <p:spPr>
          <a:xfrm>
            <a:off x="360363" y="1770025"/>
            <a:ext cx="7717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Futura Std Medium"/>
            </a:endParaRPr>
          </a:p>
          <a:p>
            <a:pPr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Futura Std Medium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FB4286C0-66C0-4402-8FD5-A698564DBEC2}"/>
              </a:ext>
            </a:extLst>
          </p:cNvPr>
          <p:cNvSpPr/>
          <p:nvPr/>
        </p:nvSpPr>
        <p:spPr>
          <a:xfrm>
            <a:off x="482060" y="1228082"/>
            <a:ext cx="7595936" cy="4093428"/>
          </a:xfrm>
          <a:prstGeom prst="rect">
            <a:avLst/>
          </a:prstGeom>
          <a:solidFill>
            <a:srgbClr val="00A19B"/>
          </a:solidFill>
          <a:ln>
            <a:solidFill>
              <a:srgbClr val="696C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Ignorar este tipo de eventos, não é uma opção, já que indiretamente o consórcio pode estar envolvido em permitir Mão de Obra Escrava; </a:t>
            </a:r>
            <a:endParaRPr lang="pt-BR" sz="2000" dirty="0">
              <a:solidFill>
                <a:srgbClr val="FF0000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Necessidade de promover os Canais de Comunicação;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Não existia um processo de controle de horas;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Reavaliação do Processo de Homologação de Fornecedores e Contratação de serviços;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Treinamento apropriado do Código de Conduta e Ética;</a:t>
            </a:r>
          </a:p>
          <a:p>
            <a:pPr>
              <a:spcBef>
                <a:spcPts val="1200"/>
              </a:spcBef>
              <a:defRPr/>
            </a:pP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084466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m relacionada">
            <a:extLst>
              <a:ext uri="{FF2B5EF4-FFF2-40B4-BE49-F238E27FC236}">
                <a16:creationId xmlns="" xmlns:a16="http://schemas.microsoft.com/office/drawing/2014/main" id="{322BA65D-F5C7-49B6-AF3D-1A25B89E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21" y="-198355"/>
            <a:ext cx="12431951" cy="717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2083B617-BCB6-4DB4-AB50-6A3E7AD105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7961" y="-139236"/>
            <a:ext cx="12192000" cy="189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6173BD5D-2C34-4D51-870A-9E7736EA37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317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7">
            <a:extLst>
              <a:ext uri="{FF2B5EF4-FFF2-40B4-BE49-F238E27FC236}">
                <a16:creationId xmlns="" xmlns:a16="http://schemas.microsoft.com/office/drawing/2014/main" id="{7844D57A-F1CF-4E5B-A0E5-47E35A2D3A1D}"/>
              </a:ext>
            </a:extLst>
          </p:cNvPr>
          <p:cNvSpPr txBox="1"/>
          <p:nvPr/>
        </p:nvSpPr>
        <p:spPr>
          <a:xfrm>
            <a:off x="290225" y="4665964"/>
            <a:ext cx="710882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chemeClr val="bg1"/>
                </a:solidFill>
                <a:latin typeface="Futura Std Medium"/>
                <a:ea typeface="Tahoma" pitchFamily="34" charset="0"/>
                <a:cs typeface="American Typewriter"/>
              </a:rPr>
              <a:t>Práticas Corruptas ou Fraudulentas</a:t>
            </a:r>
          </a:p>
        </p:txBody>
      </p:sp>
    </p:spTree>
    <p:extLst>
      <p:ext uri="{BB962C8B-B14F-4D97-AF65-F5344CB8AC3E}">
        <p14:creationId xmlns:p14="http://schemas.microsoft.com/office/powerpoint/2010/main" val="3019474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CF36F79F-6577-41C5-B4B4-91A80BD3C5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821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08C57375-9CC2-4915-9DD0-A150137AEB47}"/>
              </a:ext>
            </a:extLst>
          </p:cNvPr>
          <p:cNvSpPr txBox="1"/>
          <p:nvPr/>
        </p:nvSpPr>
        <p:spPr>
          <a:xfrm>
            <a:off x="355142" y="387350"/>
            <a:ext cx="9834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merican Typewriter"/>
              </a:rPr>
              <a:t>Práticas Corruptas ou Fraudulentas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FFC6BAE-C9EE-452A-9C06-E17D6FEBCA96}"/>
              </a:ext>
            </a:extLst>
          </p:cNvPr>
          <p:cNvSpPr/>
          <p:nvPr/>
        </p:nvSpPr>
        <p:spPr>
          <a:xfrm>
            <a:off x="442859" y="1182037"/>
            <a:ext cx="7375924" cy="4985980"/>
          </a:xfrm>
          <a:prstGeom prst="rect">
            <a:avLst/>
          </a:prstGeom>
          <a:solidFill>
            <a:srgbClr val="00A19B"/>
          </a:solidFill>
          <a:ln>
            <a:solidFill>
              <a:srgbClr val="696C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Miguel, um analista Jr, viu que seu supervisor pagou uma caixinha para um fiscal ambiental, assim ele reduz  o número de faltas capturadas. </a:t>
            </a:r>
          </a:p>
          <a:p>
            <a:pPr>
              <a:defRPr/>
            </a:pPr>
            <a:endParaRPr lang="pt-BR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pt-BR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Pergunta: 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o que deveria fazer Miguel nesta situação?</a:t>
            </a:r>
          </a:p>
          <a:p>
            <a:pPr>
              <a:defRPr/>
            </a:pPr>
            <a:endParaRPr lang="pt-BR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Conversar imediatamente com seu supervisor sobre este incidente;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pt-BR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“Onde manda capitão, não manda marinheiro”, a melhor solução é não entrar nesta situação já que Miguel pode ser retaliado;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pt-BR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Escalar o assunto para Canal de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Compliance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;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pt-BR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Nenhuma das anteriores.</a:t>
            </a:r>
          </a:p>
          <a:p>
            <a:pPr>
              <a:defRPr/>
            </a:pP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  <a:latin typeface="Futura Std Medium"/>
            </a:endParaRPr>
          </a:p>
        </p:txBody>
      </p:sp>
      <p:pic>
        <p:nvPicPr>
          <p:cNvPr id="13" name="Picture 2" descr="Resultado de imagem para bribery">
            <a:extLst>
              <a:ext uri="{FF2B5EF4-FFF2-40B4-BE49-F238E27FC236}">
                <a16:creationId xmlns="" xmlns:a16="http://schemas.microsoft.com/office/drawing/2014/main" id="{3173A455-D5B8-45E0-AF8D-4BC01058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671">
            <a:off x="7869965" y="1930660"/>
            <a:ext cx="3606638" cy="2996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808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3778488" y="529236"/>
            <a:ext cx="4572000" cy="6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de Compliance: Administrando Riscos</a:t>
            </a:r>
            <a:endParaRPr/>
          </a:p>
          <a:p>
            <a:pPr algn="ctr"/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Acesse o QR Code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digite no seu navegador: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https://bit.ly/2rajJVa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7929" y="278395"/>
            <a:ext cx="1068801" cy="50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6050" y="2381900"/>
            <a:ext cx="2572552" cy="2572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815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3778488" y="529236"/>
            <a:ext cx="4572000" cy="26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RESULTADOS: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100"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pt-BR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https://bit.ly/2qiKcQl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7929" y="278395"/>
            <a:ext cx="1068801" cy="50168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4608150" y="4410475"/>
            <a:ext cx="29757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803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08C57375-9CC2-4915-9DD0-A150137AEB47}"/>
              </a:ext>
            </a:extLst>
          </p:cNvPr>
          <p:cNvSpPr txBox="1"/>
          <p:nvPr/>
        </p:nvSpPr>
        <p:spPr>
          <a:xfrm>
            <a:off x="355142" y="387350"/>
            <a:ext cx="9834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Resultado da Pesquisa</a:t>
            </a:r>
            <a:endParaRPr lang="pt-BR" sz="2400" b="1" u="sng" dirty="0">
              <a:solidFill>
                <a:schemeClr val="accent1">
                  <a:lumMod val="50000"/>
                </a:schemeClr>
              </a:solidFill>
              <a:latin typeface="Futura Std Medium"/>
              <a:ea typeface="Tahoma" pitchFamily="34" charset="0"/>
              <a:cs typeface="American Typewriter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="" xmlns:a16="http://schemas.microsoft.com/office/drawing/2014/main" id="{A815BC40-DD5C-408C-9180-66B2BDFEE8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821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2F4988A5-7975-4D78-942B-DE10922E6A9B}"/>
              </a:ext>
            </a:extLst>
          </p:cNvPr>
          <p:cNvSpPr/>
          <p:nvPr/>
        </p:nvSpPr>
        <p:spPr>
          <a:xfrm>
            <a:off x="4051378" y="2787380"/>
            <a:ext cx="420914" cy="11466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136DEE49-CD41-4B39-BE50-78D6676C2A2E}"/>
              </a:ext>
            </a:extLst>
          </p:cNvPr>
          <p:cNvSpPr/>
          <p:nvPr/>
        </p:nvSpPr>
        <p:spPr>
          <a:xfrm>
            <a:off x="4973036" y="3334405"/>
            <a:ext cx="420914" cy="592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16065C89-09B5-4E51-8C2D-F95811A638AB}"/>
              </a:ext>
            </a:extLst>
          </p:cNvPr>
          <p:cNvSpPr/>
          <p:nvPr/>
        </p:nvSpPr>
        <p:spPr>
          <a:xfrm>
            <a:off x="5793092" y="3341662"/>
            <a:ext cx="420914" cy="592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2C347E4C-D8EA-4250-88B7-09A326C9BDBB}"/>
              </a:ext>
            </a:extLst>
          </p:cNvPr>
          <p:cNvSpPr/>
          <p:nvPr/>
        </p:nvSpPr>
        <p:spPr>
          <a:xfrm>
            <a:off x="6613147" y="3629209"/>
            <a:ext cx="420914" cy="2975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75F25D82-4B45-4A85-B544-749AACDA5153}"/>
              </a:ext>
            </a:extLst>
          </p:cNvPr>
          <p:cNvSpPr/>
          <p:nvPr/>
        </p:nvSpPr>
        <p:spPr>
          <a:xfrm>
            <a:off x="3253093" y="2569667"/>
            <a:ext cx="5007429" cy="1364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7">
            <a:extLst>
              <a:ext uri="{FF2B5EF4-FFF2-40B4-BE49-F238E27FC236}">
                <a16:creationId xmlns="" xmlns:a16="http://schemas.microsoft.com/office/drawing/2014/main" id="{A13FE01B-B8CD-48A9-88C8-A8D338E6533C}"/>
              </a:ext>
            </a:extLst>
          </p:cNvPr>
          <p:cNvSpPr txBox="1"/>
          <p:nvPr/>
        </p:nvSpPr>
        <p:spPr>
          <a:xfrm>
            <a:off x="4022351" y="4008054"/>
            <a:ext cx="3265714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merican Typewriter"/>
              </a:rPr>
              <a:t>A       B      C     D</a:t>
            </a:r>
          </a:p>
        </p:txBody>
      </p:sp>
    </p:spTree>
    <p:extLst>
      <p:ext uri="{BB962C8B-B14F-4D97-AF65-F5344CB8AC3E}">
        <p14:creationId xmlns:p14="http://schemas.microsoft.com/office/powerpoint/2010/main" val="377014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m para bribery">
            <a:extLst>
              <a:ext uri="{FF2B5EF4-FFF2-40B4-BE49-F238E27FC236}">
                <a16:creationId xmlns="" xmlns:a16="http://schemas.microsoft.com/office/drawing/2014/main" id="{9F5D0D20-3956-4768-8DEA-33F6D684C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671">
            <a:off x="7869965" y="1930660"/>
            <a:ext cx="3606638" cy="2996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BA7CD905-6889-4E2F-8721-C5E01383E9A9}"/>
              </a:ext>
            </a:extLst>
          </p:cNvPr>
          <p:cNvSpPr txBox="1"/>
          <p:nvPr/>
        </p:nvSpPr>
        <p:spPr>
          <a:xfrm>
            <a:off x="360363" y="179695"/>
            <a:ext cx="9834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Aprendizado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BEE523BB-4D65-4180-A05B-795B7CE8B2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7821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1 Rectángulo">
            <a:extLst>
              <a:ext uri="{FF2B5EF4-FFF2-40B4-BE49-F238E27FC236}">
                <a16:creationId xmlns="" xmlns:a16="http://schemas.microsoft.com/office/drawing/2014/main" id="{6DB640C4-68DB-430F-B5C2-CB677138398C}"/>
              </a:ext>
            </a:extLst>
          </p:cNvPr>
          <p:cNvSpPr/>
          <p:nvPr/>
        </p:nvSpPr>
        <p:spPr>
          <a:xfrm>
            <a:off x="360363" y="1770025"/>
            <a:ext cx="7717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Futura Std Medium"/>
            </a:endParaRPr>
          </a:p>
          <a:p>
            <a:pPr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Futura Std Medium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FB4286C0-66C0-4402-8FD5-A698564DBEC2}"/>
              </a:ext>
            </a:extLst>
          </p:cNvPr>
          <p:cNvSpPr/>
          <p:nvPr/>
        </p:nvSpPr>
        <p:spPr>
          <a:xfrm>
            <a:off x="442859" y="979158"/>
            <a:ext cx="7595936" cy="3785652"/>
          </a:xfrm>
          <a:prstGeom prst="rect">
            <a:avLst/>
          </a:prstGeom>
          <a:solidFill>
            <a:srgbClr val="00A19B"/>
          </a:solidFill>
          <a:ln>
            <a:solidFill>
              <a:srgbClr val="696C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A obrigação de levantar a mão ao momento de observar eventos onde a empresa ou funcionário estejam expostos;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Canais éticos (incluindo a opção de abrir chamados anónimos);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Treinamento do Código de Conduta e Ética da Empresa;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Conhecimento dos canais de </a:t>
            </a:r>
            <a:r>
              <a:rPr lang="pt-BR" sz="2000" dirty="0" err="1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Compliance</a:t>
            </a: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;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Penalidade igual para todos os envolvidos.</a:t>
            </a:r>
          </a:p>
          <a:p>
            <a:pPr>
              <a:spcBef>
                <a:spcPts val="1200"/>
              </a:spcBef>
              <a:defRPr/>
            </a:pP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059299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m relacionada">
            <a:extLst>
              <a:ext uri="{FF2B5EF4-FFF2-40B4-BE49-F238E27FC236}">
                <a16:creationId xmlns="" xmlns:a16="http://schemas.microsoft.com/office/drawing/2014/main" id="{322BA65D-F5C7-49B6-AF3D-1A25B89E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21" y="-198355"/>
            <a:ext cx="12431951" cy="717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2083B617-BCB6-4DB4-AB50-6A3E7AD105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7961" y="-139236"/>
            <a:ext cx="12192000" cy="189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6173BD5D-2C34-4D51-870A-9E7736EA37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317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7">
            <a:extLst>
              <a:ext uri="{FF2B5EF4-FFF2-40B4-BE49-F238E27FC236}">
                <a16:creationId xmlns="" xmlns:a16="http://schemas.microsoft.com/office/drawing/2014/main" id="{7844D57A-F1CF-4E5B-A0E5-47E35A2D3A1D}"/>
              </a:ext>
            </a:extLst>
          </p:cNvPr>
          <p:cNvSpPr txBox="1"/>
          <p:nvPr/>
        </p:nvSpPr>
        <p:spPr>
          <a:xfrm>
            <a:off x="290225" y="4665964"/>
            <a:ext cx="71088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chemeClr val="bg1"/>
                </a:solidFill>
                <a:latin typeface="Futura Std Medium"/>
                <a:ea typeface="Tahoma" pitchFamily="34" charset="0"/>
                <a:cs typeface="American Typewriter"/>
              </a:rPr>
              <a:t>Últimas Considerações</a:t>
            </a:r>
          </a:p>
        </p:txBody>
      </p:sp>
    </p:spTree>
    <p:extLst>
      <p:ext uri="{BB962C8B-B14F-4D97-AF65-F5344CB8AC3E}">
        <p14:creationId xmlns:p14="http://schemas.microsoft.com/office/powerpoint/2010/main" val="2642123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08C57375-9CC2-4915-9DD0-A150137AEB47}"/>
              </a:ext>
            </a:extLst>
          </p:cNvPr>
          <p:cNvSpPr txBox="1"/>
          <p:nvPr/>
        </p:nvSpPr>
        <p:spPr>
          <a:xfrm>
            <a:off x="355142" y="387350"/>
            <a:ext cx="9834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u="sng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Últimas Considerações:</a:t>
            </a:r>
          </a:p>
        </p:txBody>
      </p:sp>
      <p:pic>
        <p:nvPicPr>
          <p:cNvPr id="7170" name="Picture 2" descr="Resultado de imagem para almost the end">
            <a:extLst>
              <a:ext uri="{FF2B5EF4-FFF2-40B4-BE49-F238E27FC236}">
                <a16:creationId xmlns="" xmlns:a16="http://schemas.microsoft.com/office/drawing/2014/main" id="{1883E2F0-29D6-4C6D-9901-7D5A09853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71" y="-87087"/>
            <a:ext cx="4107543" cy="7167967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BEE15E1-4ABF-41BE-9504-8239F58449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821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1AC48C57-27D6-4C5B-A527-566C6C6BE325}"/>
              </a:ext>
            </a:extLst>
          </p:cNvPr>
          <p:cNvSpPr/>
          <p:nvPr/>
        </p:nvSpPr>
        <p:spPr>
          <a:xfrm>
            <a:off x="395976" y="1520132"/>
            <a:ext cx="72577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Conheça a suas obrigações legais e regulatórias;</a:t>
            </a:r>
          </a:p>
          <a:p>
            <a:pPr marL="342900" indent="-342900">
              <a:spcBef>
                <a:spcPts val="1200"/>
              </a:spcBef>
              <a:buAutoNum type="arabicPeriod"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Analise os riscos da sua empresa;</a:t>
            </a:r>
          </a:p>
          <a:p>
            <a:pPr marL="342900" indent="-342900">
              <a:spcBef>
                <a:spcPts val="1200"/>
              </a:spcBef>
              <a:buAutoNum type="arabicPeriod"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Conheça seus clientes fornecedores e empregados;</a:t>
            </a:r>
          </a:p>
          <a:p>
            <a:pPr marL="342900" indent="-342900">
              <a:spcBef>
                <a:spcPts val="1200"/>
              </a:spcBef>
              <a:buAutoNum type="arabicPeriod"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Crie mecanismos de Comunicação e converse com frequência com os funcionários da sua equipe;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Invista num Programa de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Compliance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.</a:t>
            </a:r>
          </a:p>
          <a:p>
            <a:pPr marL="342900" indent="-342900">
              <a:spcBef>
                <a:spcPts val="1200"/>
              </a:spcBef>
              <a:buAutoNum type="arabicPeriod"/>
              <a:defRPr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794124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>
            <a:extLst>
              <a:ext uri="{FF2B5EF4-FFF2-40B4-BE49-F238E27FC236}">
                <a16:creationId xmlns="" xmlns:a16="http://schemas.microsoft.com/office/drawing/2014/main" id="{51642A88-9815-4D44-AB2B-DFCBDECE30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824"/>
            <a:ext cx="12192000" cy="190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438BA25E-57F8-4B95-AA31-492F1653A1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009323"/>
            <a:ext cx="12192001" cy="184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>
            <a:extLst>
              <a:ext uri="{FF2B5EF4-FFF2-40B4-BE49-F238E27FC236}">
                <a16:creationId xmlns="" xmlns:a16="http://schemas.microsoft.com/office/drawing/2014/main" id="{DCFAD261-3BAE-4538-906E-1088B90D348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3994" y="2920206"/>
            <a:ext cx="4051979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6 Rectángulo">
            <a:extLst>
              <a:ext uri="{FF2B5EF4-FFF2-40B4-BE49-F238E27FC236}">
                <a16:creationId xmlns="" xmlns:a16="http://schemas.microsoft.com/office/drawing/2014/main" id="{3569376E-3E84-4C02-87A6-E49279190B28}"/>
              </a:ext>
            </a:extLst>
          </p:cNvPr>
          <p:cNvSpPr/>
          <p:nvPr/>
        </p:nvSpPr>
        <p:spPr>
          <a:xfrm>
            <a:off x="2419350" y="3302000"/>
            <a:ext cx="647700" cy="1017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6" name="CaixaDeTexto 7">
            <a:extLst>
              <a:ext uri="{FF2B5EF4-FFF2-40B4-BE49-F238E27FC236}">
                <a16:creationId xmlns="" xmlns:a16="http://schemas.microsoft.com/office/drawing/2014/main" id="{9CBAF664-DD5B-4916-893C-999A02C09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311" y="3961766"/>
            <a:ext cx="36731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800" b="1" dirty="0">
                <a:latin typeface="Trebuchet MS" panose="020B0603020202020204" pitchFamily="34" charset="0"/>
                <a:hlinkClick r:id="rId5"/>
              </a:rPr>
              <a:t>www.comp9.com.br</a:t>
            </a:r>
            <a:r>
              <a:rPr lang="pt-BR" sz="2800" b="1" dirty="0"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49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restaurant with people">
            <a:extLst>
              <a:ext uri="{FF2B5EF4-FFF2-40B4-BE49-F238E27FC236}">
                <a16:creationId xmlns="" xmlns:a16="http://schemas.microsoft.com/office/drawing/2014/main" id="{4B15876E-541A-484D-ADE6-F911BAC1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5" y="-349605"/>
            <a:ext cx="5152571" cy="7220857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BA7CD905-6889-4E2F-8721-C5E01383E9A9}"/>
              </a:ext>
            </a:extLst>
          </p:cNvPr>
          <p:cNvSpPr txBox="1"/>
          <p:nvPr/>
        </p:nvSpPr>
        <p:spPr>
          <a:xfrm>
            <a:off x="360363" y="378473"/>
            <a:ext cx="9834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Evento: </a:t>
            </a:r>
            <a:r>
              <a:rPr lang="pt-BR" sz="2400" b="1" u="sng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Motorista Alcoolizado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BEE523BB-4D65-4180-A05B-795B7CE8B2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821" y="5617201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F9BC9C8E-2424-493B-8133-C8DA184F5656}"/>
              </a:ext>
            </a:extLst>
          </p:cNvPr>
          <p:cNvSpPr/>
          <p:nvPr/>
        </p:nvSpPr>
        <p:spPr>
          <a:xfrm>
            <a:off x="502650" y="1426872"/>
            <a:ext cx="8931636" cy="3970318"/>
          </a:xfrm>
          <a:prstGeom prst="rect">
            <a:avLst/>
          </a:prstGeom>
          <a:solidFill>
            <a:srgbClr val="00A19B"/>
          </a:solidFill>
          <a:ln>
            <a:solidFill>
              <a:srgbClr val="696C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endParaRPr lang="pt-BR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  <a:p>
            <a:pPr>
              <a:spcBef>
                <a:spcPts val="1200"/>
              </a:spcBef>
              <a:defRPr/>
            </a:pPr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Um homem sai de um bar altamente alcoolizado. Ele faz a fila junto com outras pessoas para receber as chaves do seu carro pelo manobrista. Quando ele sai com o carro, imediatamente, atropela um pedestre que cruzava a rua. </a:t>
            </a:r>
          </a:p>
          <a:p>
            <a:pPr>
              <a:spcBef>
                <a:spcPts val="12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Pergunta: </a:t>
            </a:r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Quem é responsável pelo acidente:</a:t>
            </a:r>
          </a:p>
          <a:p>
            <a:pPr marL="342900" indent="-342900">
              <a:spcBef>
                <a:spcPts val="1200"/>
              </a:spcBef>
              <a:buAutoNum type="alphaUcPeriod"/>
              <a:defRPr/>
            </a:pPr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O homem alcoolizado</a:t>
            </a:r>
          </a:p>
          <a:p>
            <a:pPr marL="342900" indent="-342900">
              <a:spcBef>
                <a:spcPts val="1200"/>
              </a:spcBef>
              <a:buAutoNum type="alphaUcPeriod"/>
              <a:defRPr/>
            </a:pPr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O manobrista;</a:t>
            </a:r>
          </a:p>
          <a:p>
            <a:pPr marL="342900" indent="-342900">
              <a:spcBef>
                <a:spcPts val="1200"/>
              </a:spcBef>
              <a:buAutoNum type="alphaUcPeriod"/>
              <a:defRPr/>
            </a:pPr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As pessoas que faziam a fila para pegar o carro;</a:t>
            </a:r>
          </a:p>
          <a:p>
            <a:pPr marL="342900" indent="-342900">
              <a:spcBef>
                <a:spcPts val="1200"/>
              </a:spcBef>
              <a:buAutoNum type="alphaUcPeriod"/>
              <a:defRPr/>
            </a:pPr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Todas as anteriores.</a:t>
            </a:r>
          </a:p>
          <a:p>
            <a:pPr algn="just"/>
            <a:endParaRPr lang="en-US" sz="2000" dirty="0">
              <a:solidFill>
                <a:schemeClr val="bg1">
                  <a:lumMod val="95000"/>
                </a:schemeClr>
              </a:solidFill>
              <a:latin typeface="Futura Std Medium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858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3778488" y="529237"/>
            <a:ext cx="4572000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de </a:t>
            </a:r>
            <a:r>
              <a:rPr lang="pt-B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Compliance</a:t>
            </a: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Administrando Riscos</a:t>
            </a:r>
            <a:endParaRPr dirty="0"/>
          </a:p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Acesse o QR </a:t>
            </a:r>
            <a:r>
              <a:rPr lang="pt-B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digite no seu navegador: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https://bit.ly/35hP46V</a:t>
            </a: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7929" y="278395"/>
            <a:ext cx="1068801" cy="501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0975" y="2358977"/>
            <a:ext cx="2522700" cy="2522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20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3778488" y="529236"/>
            <a:ext cx="45720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RESULTADOS: </a:t>
            </a:r>
            <a:endParaRPr dirty="0"/>
          </a:p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pt-BR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https://bit.ly/35hPdHv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7929" y="278395"/>
            <a:ext cx="1068801" cy="50168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4602300" y="4150550"/>
            <a:ext cx="2987400" cy="9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21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BA7CD905-6889-4E2F-8721-C5E01383E9A9}"/>
              </a:ext>
            </a:extLst>
          </p:cNvPr>
          <p:cNvSpPr txBox="1"/>
          <p:nvPr/>
        </p:nvSpPr>
        <p:spPr>
          <a:xfrm>
            <a:off x="360363" y="378473"/>
            <a:ext cx="9834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Resultado da Pesquisa</a:t>
            </a:r>
            <a:endParaRPr lang="pt-BR" sz="2400" b="1" u="sng" dirty="0">
              <a:solidFill>
                <a:schemeClr val="accent1">
                  <a:lumMod val="50000"/>
                </a:schemeClr>
              </a:solidFill>
              <a:latin typeface="Futura Std Medium"/>
              <a:ea typeface="Tahoma" pitchFamily="34" charset="0"/>
              <a:cs typeface="American Typewriter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BEE523BB-4D65-4180-A05B-795B7CE8B2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821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7">
            <a:extLst>
              <a:ext uri="{FF2B5EF4-FFF2-40B4-BE49-F238E27FC236}">
                <a16:creationId xmlns="" xmlns:a16="http://schemas.microsoft.com/office/drawing/2014/main" id="{C03449F2-5226-4CB0-A274-CF55BFD22C02}"/>
              </a:ext>
            </a:extLst>
          </p:cNvPr>
          <p:cNvSpPr txBox="1"/>
          <p:nvPr/>
        </p:nvSpPr>
        <p:spPr>
          <a:xfrm>
            <a:off x="958676" y="3952996"/>
            <a:ext cx="855186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merican Typewriter"/>
              </a:rPr>
              <a:t>Resposta Apropriada:</a:t>
            </a:r>
          </a:p>
          <a:p>
            <a:pPr algn="ctr">
              <a:defRPr/>
            </a:pPr>
            <a:endParaRPr lang="pt-BR" sz="2800" b="1" dirty="0">
              <a:solidFill>
                <a:schemeClr val="accent1">
                  <a:lumMod val="50000"/>
                </a:schemeClr>
              </a:solidFill>
              <a:latin typeface="Trebuchet MS" panose="020B0603020202020204" pitchFamily="34" charset="0"/>
              <a:cs typeface="American Typewriter"/>
            </a:endParaRPr>
          </a:p>
          <a:p>
            <a:pPr algn="ctr">
              <a:defRPr/>
            </a:pPr>
            <a:r>
              <a:rPr lang="pt-BR" sz="2800" b="1" u="sng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merican Typewriter"/>
              </a:rPr>
              <a:t>D. Todas as Anteriores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B4DDFCC9-328B-4562-9654-9C02FF4D2249}"/>
              </a:ext>
            </a:extLst>
          </p:cNvPr>
          <p:cNvSpPr/>
          <p:nvPr/>
        </p:nvSpPr>
        <p:spPr>
          <a:xfrm>
            <a:off x="3667064" y="1727205"/>
            <a:ext cx="420914" cy="114662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6A17F142-C6B5-4329-A9D5-3E5790D37C57}"/>
              </a:ext>
            </a:extLst>
          </p:cNvPr>
          <p:cNvSpPr/>
          <p:nvPr/>
        </p:nvSpPr>
        <p:spPr>
          <a:xfrm>
            <a:off x="4588722" y="2274230"/>
            <a:ext cx="420914" cy="592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D38B94DD-F9E5-43BE-B81C-9031A6BF5411}"/>
              </a:ext>
            </a:extLst>
          </p:cNvPr>
          <p:cNvSpPr/>
          <p:nvPr/>
        </p:nvSpPr>
        <p:spPr>
          <a:xfrm>
            <a:off x="5408778" y="2281487"/>
            <a:ext cx="420914" cy="592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76EA15BF-0EB5-4127-BD80-2612626B30F3}"/>
              </a:ext>
            </a:extLst>
          </p:cNvPr>
          <p:cNvSpPr/>
          <p:nvPr/>
        </p:nvSpPr>
        <p:spPr>
          <a:xfrm>
            <a:off x="6228833" y="2569034"/>
            <a:ext cx="420914" cy="2975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7D83C124-3357-433E-A043-AB93A6DF4A2A}"/>
              </a:ext>
            </a:extLst>
          </p:cNvPr>
          <p:cNvSpPr/>
          <p:nvPr/>
        </p:nvSpPr>
        <p:spPr>
          <a:xfrm>
            <a:off x="2868779" y="1509492"/>
            <a:ext cx="5007429" cy="13643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7">
            <a:extLst>
              <a:ext uri="{FF2B5EF4-FFF2-40B4-BE49-F238E27FC236}">
                <a16:creationId xmlns="" xmlns:a16="http://schemas.microsoft.com/office/drawing/2014/main" id="{2BE0ACA8-E9DB-462B-B1A5-AC2FADD22D36}"/>
              </a:ext>
            </a:extLst>
          </p:cNvPr>
          <p:cNvSpPr txBox="1"/>
          <p:nvPr/>
        </p:nvSpPr>
        <p:spPr>
          <a:xfrm>
            <a:off x="3638037" y="2947879"/>
            <a:ext cx="3265714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merican Typewriter"/>
              </a:rPr>
              <a:t>A       B      C     D</a:t>
            </a:r>
          </a:p>
        </p:txBody>
      </p:sp>
    </p:spTree>
    <p:extLst>
      <p:ext uri="{BB962C8B-B14F-4D97-AF65-F5344CB8AC3E}">
        <p14:creationId xmlns:p14="http://schemas.microsoft.com/office/powerpoint/2010/main" val="277411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m para acidente de tránsito noche">
            <a:extLst>
              <a:ext uri="{FF2B5EF4-FFF2-40B4-BE49-F238E27FC236}">
                <a16:creationId xmlns="" xmlns:a16="http://schemas.microsoft.com/office/drawing/2014/main" id="{E9637C4B-6ADB-407C-9159-F77106C1D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4" y="-662609"/>
            <a:ext cx="6227797" cy="7786847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BA7CD905-6889-4E2F-8721-C5E01383E9A9}"/>
              </a:ext>
            </a:extLst>
          </p:cNvPr>
          <p:cNvSpPr txBox="1"/>
          <p:nvPr/>
        </p:nvSpPr>
        <p:spPr>
          <a:xfrm>
            <a:off x="360363" y="378473"/>
            <a:ext cx="9834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Aprendizado deste Incidente</a:t>
            </a:r>
            <a:endParaRPr lang="pt-BR" sz="2400" b="1" u="sng" dirty="0">
              <a:solidFill>
                <a:schemeClr val="accent1">
                  <a:lumMod val="50000"/>
                </a:schemeClr>
              </a:solidFill>
              <a:latin typeface="Futura Std Medium"/>
              <a:ea typeface="Tahoma" pitchFamily="34" charset="0"/>
              <a:cs typeface="American Typewriter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BEE523BB-4D65-4180-A05B-795B7CE8B2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821" y="5574997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5">
            <a:extLst>
              <a:ext uri="{FF2B5EF4-FFF2-40B4-BE49-F238E27FC236}">
                <a16:creationId xmlns="" xmlns:a16="http://schemas.microsoft.com/office/drawing/2014/main" id="{F9BC9C8E-2424-493B-8133-C8DA184F5656}"/>
              </a:ext>
            </a:extLst>
          </p:cNvPr>
          <p:cNvSpPr/>
          <p:nvPr/>
        </p:nvSpPr>
        <p:spPr>
          <a:xfrm>
            <a:off x="423138" y="1479881"/>
            <a:ext cx="7726949" cy="3631763"/>
          </a:xfrm>
          <a:prstGeom prst="rect">
            <a:avLst/>
          </a:prstGeom>
          <a:solidFill>
            <a:srgbClr val="00A19B"/>
          </a:solidFill>
          <a:ln>
            <a:solidFill>
              <a:srgbClr val="696C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Não existe um processo estabelecido para prevenir este tipo de incidentes;</a:t>
            </a:r>
          </a:p>
          <a:p>
            <a:pPr marL="342900" indent="-342900">
              <a:spcBef>
                <a:spcPts val="1200"/>
              </a:spcBef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Falta de proatividade por parte das pessoas que observaram o incidente; </a:t>
            </a:r>
          </a:p>
          <a:p>
            <a:pPr marL="342900" indent="-342900">
              <a:spcBef>
                <a:spcPts val="1200"/>
              </a:spcBef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Nem sempre a solução mais ética é o caminho mais fácil; </a:t>
            </a:r>
            <a:endParaRPr lang="pt-BR" sz="2000" dirty="0">
              <a:solidFill>
                <a:srgbClr val="FF0000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  <a:p>
            <a:pPr marL="342900" indent="-342900">
              <a:spcBef>
                <a:spcPts val="1200"/>
              </a:spcBef>
              <a:buAutoNum type="arabi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O caminho mais ético </a:t>
            </a:r>
            <a:r>
              <a:rPr lang="pt-BR" sz="2000" u="sng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às vezes</a:t>
            </a: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 pode gerar consequências prejudiciais.</a:t>
            </a:r>
          </a:p>
          <a:p>
            <a:pPr>
              <a:spcBef>
                <a:spcPts val="1200"/>
              </a:spcBef>
              <a:defRPr/>
            </a:pP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403705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m relacionada">
            <a:extLst>
              <a:ext uri="{FF2B5EF4-FFF2-40B4-BE49-F238E27FC236}">
                <a16:creationId xmlns="" xmlns:a16="http://schemas.microsoft.com/office/drawing/2014/main" id="{322BA65D-F5C7-49B6-AF3D-1A25B89E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821" y="-198355"/>
            <a:ext cx="12431951" cy="7173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="" xmlns:a16="http://schemas.microsoft.com/office/drawing/2014/main" id="{2083B617-BCB6-4DB4-AB50-6A3E7AD105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7961" y="-139236"/>
            <a:ext cx="12192000" cy="189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6173BD5D-2C34-4D51-870A-9E7736EA37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7821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7">
            <a:extLst>
              <a:ext uri="{FF2B5EF4-FFF2-40B4-BE49-F238E27FC236}">
                <a16:creationId xmlns="" xmlns:a16="http://schemas.microsoft.com/office/drawing/2014/main" id="{7844D57A-F1CF-4E5B-A0E5-47E35A2D3A1D}"/>
              </a:ext>
            </a:extLst>
          </p:cNvPr>
          <p:cNvSpPr txBox="1"/>
          <p:nvPr/>
        </p:nvSpPr>
        <p:spPr>
          <a:xfrm>
            <a:off x="290225" y="4665964"/>
            <a:ext cx="71088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>
                <a:solidFill>
                  <a:schemeClr val="bg1"/>
                </a:solidFill>
                <a:latin typeface="Futura Std Medium"/>
                <a:ea typeface="Tahoma" pitchFamily="34" charset="0"/>
                <a:cs typeface="American Typewriter"/>
              </a:rPr>
              <a:t>Vazamento de Informação</a:t>
            </a:r>
          </a:p>
        </p:txBody>
      </p:sp>
    </p:spTree>
    <p:extLst>
      <p:ext uri="{BB962C8B-B14F-4D97-AF65-F5344CB8AC3E}">
        <p14:creationId xmlns:p14="http://schemas.microsoft.com/office/powerpoint/2010/main" val="288298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confidential file">
            <a:extLst>
              <a:ext uri="{FF2B5EF4-FFF2-40B4-BE49-F238E27FC236}">
                <a16:creationId xmlns="" xmlns:a16="http://schemas.microsoft.com/office/drawing/2014/main" id="{379184DB-B5AE-4A46-ADDA-764B681D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19" y="179695"/>
            <a:ext cx="5804181" cy="66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BA7CD905-6889-4E2F-8721-C5E01383E9A9}"/>
              </a:ext>
            </a:extLst>
          </p:cNvPr>
          <p:cNvSpPr txBox="1"/>
          <p:nvPr/>
        </p:nvSpPr>
        <p:spPr>
          <a:xfrm>
            <a:off x="360363" y="179695"/>
            <a:ext cx="9834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Futura Std Medium"/>
                <a:ea typeface="Tahoma" pitchFamily="34" charset="0"/>
                <a:cs typeface="American Typewriter"/>
              </a:rPr>
              <a:t>Evento: Vazamento de Informação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="" xmlns:a16="http://schemas.microsoft.com/office/drawing/2014/main" id="{BEE523BB-4D65-4180-A05B-795B7CE8B2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7821" y="5603133"/>
            <a:ext cx="12271721" cy="12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1 Rectángulo">
            <a:extLst>
              <a:ext uri="{FF2B5EF4-FFF2-40B4-BE49-F238E27FC236}">
                <a16:creationId xmlns="" xmlns:a16="http://schemas.microsoft.com/office/drawing/2014/main" id="{6DB640C4-68DB-430F-B5C2-CB677138398C}"/>
              </a:ext>
            </a:extLst>
          </p:cNvPr>
          <p:cNvSpPr/>
          <p:nvPr/>
        </p:nvSpPr>
        <p:spPr>
          <a:xfrm>
            <a:off x="360363" y="1770025"/>
            <a:ext cx="7717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Futura Std Medium"/>
            </a:endParaRPr>
          </a:p>
          <a:p>
            <a:pPr>
              <a:defRPr/>
            </a:pP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Futura Std Medium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FB4286C0-66C0-4402-8FD5-A698564DBEC2}"/>
              </a:ext>
            </a:extLst>
          </p:cNvPr>
          <p:cNvSpPr/>
          <p:nvPr/>
        </p:nvSpPr>
        <p:spPr>
          <a:xfrm>
            <a:off x="482060" y="1228082"/>
            <a:ext cx="8073074" cy="4370427"/>
          </a:xfrm>
          <a:prstGeom prst="rect">
            <a:avLst/>
          </a:prstGeom>
          <a:solidFill>
            <a:srgbClr val="00A19B"/>
          </a:solidFill>
          <a:ln>
            <a:solidFill>
              <a:srgbClr val="696C7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  <a:p>
            <a:pPr>
              <a:spcBef>
                <a:spcPts val="1200"/>
              </a:spcBef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Uma Consultora recebe a Folha de Pagamento detalhada de um cliente para realizar um estudo de benefícios num </a:t>
            </a:r>
            <a:r>
              <a:rPr lang="pt-BR" sz="2000" dirty="0" err="1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pendrive</a:t>
            </a: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. 3 horas depois, um ladrão furta a bolsa da consultora com o </a:t>
            </a:r>
            <a:r>
              <a:rPr lang="pt-BR" sz="2000" dirty="0" err="1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Pendrive</a:t>
            </a: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.  </a:t>
            </a:r>
          </a:p>
          <a:p>
            <a:pPr>
              <a:spcBef>
                <a:spcPts val="12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Pergunta: </a:t>
            </a: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Se você fosse a Consultora o que você faria?</a:t>
            </a:r>
          </a:p>
          <a:p>
            <a:pPr marL="342900" indent="-342900">
              <a:spcBef>
                <a:spcPts val="1200"/>
              </a:spcBef>
              <a:buAutoNum type="alphaU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Informar imediatamente ao cliente sobre o incidente;</a:t>
            </a:r>
          </a:p>
          <a:p>
            <a:pPr marL="342900" indent="-342900">
              <a:spcBef>
                <a:spcPts val="1200"/>
              </a:spcBef>
              <a:buAutoNum type="alphaU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Manter silencio e não informar ao cliente;</a:t>
            </a:r>
          </a:p>
          <a:p>
            <a:pPr marL="342900" indent="-342900">
              <a:spcBef>
                <a:spcPts val="1200"/>
              </a:spcBef>
              <a:buAutoNum type="alphaU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Informar para Autoridade Nacional de Proteção de Dados (ANPD);</a:t>
            </a:r>
          </a:p>
          <a:p>
            <a:pPr marL="342900" indent="-342900">
              <a:spcBef>
                <a:spcPts val="1200"/>
              </a:spcBef>
              <a:buAutoNum type="alphaUcPeriod"/>
              <a:defRPr/>
            </a:pP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charset="-128"/>
                <a:cs typeface="American Typewriter"/>
              </a:rPr>
              <a:t>Nenhuma das anteriores.</a:t>
            </a:r>
          </a:p>
          <a:p>
            <a:pPr>
              <a:spcBef>
                <a:spcPts val="1200"/>
              </a:spcBef>
              <a:defRPr/>
            </a:pPr>
            <a:endParaRPr lang="pt-BR" sz="2000" dirty="0">
              <a:solidFill>
                <a:schemeClr val="bg1"/>
              </a:solidFill>
              <a:latin typeface="Trebuchet MS" panose="020B0603020202020204" pitchFamily="34" charset="0"/>
              <a:ea typeface="ＭＳ Ｐゴシック" charset="-128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174458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14128</TotalTime>
  <Words>851</Words>
  <Application>Microsoft Office PowerPoint</Application>
  <PresentationFormat>Widescreen</PresentationFormat>
  <Paragraphs>194</Paragraphs>
  <Slides>29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40" baseType="lpstr">
      <vt:lpstr>ＭＳ Ｐゴシック</vt:lpstr>
      <vt:lpstr>ＭＳ Ｐゴシック</vt:lpstr>
      <vt:lpstr>American Typewriter</vt:lpstr>
      <vt:lpstr>Arial</vt:lpstr>
      <vt:lpstr>Calibri</vt:lpstr>
      <vt:lpstr>Calibri Light</vt:lpstr>
      <vt:lpstr>Courier New</vt:lpstr>
      <vt:lpstr>Futura Std Medium</vt:lpstr>
      <vt:lpstr>Tahoma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Juan Musso</dc:creator>
  <cp:lastModifiedBy>Vitor</cp:lastModifiedBy>
  <cp:revision>151</cp:revision>
  <dcterms:created xsi:type="dcterms:W3CDTF">2018-07-24T09:58:21Z</dcterms:created>
  <dcterms:modified xsi:type="dcterms:W3CDTF">2019-11-19T20:00:37Z</dcterms:modified>
</cp:coreProperties>
</file>