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1" r:id="rId3"/>
    <p:sldId id="262" r:id="rId4"/>
    <p:sldId id="257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70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43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20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62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60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25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27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25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5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42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372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D14FFFF-34C3-448C-90D0-D8D7E0230331}" type="datetimeFigureOut">
              <a:rPr lang="pt-BR" smtClean="0"/>
              <a:pPr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CF6FA75-C13C-419E-9D05-9B191B75C9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4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3/lei/l12846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c01.safelinks.protection.outlook.com/?url=https://sinproquim.org.br/noticia/1026&amp;data=02|01|Guilherme.Esselin@br.indorama.net|5c8b4b68d9ef4fe325d808d76c6bd100|64f77dc53c66462ba7657e07b045624a|0|0|637097082667339977&amp;sdata=k3Tqf1hYwFJW4lRQEadshw92WX1x4TRBC55ftk1BSd8=&amp;reserved=0" TargetMode="External"/><Relationship Id="rId7" Type="http://schemas.openxmlformats.org/officeDocument/2006/relationships/hyperlink" Target="https://apc01.safelinks.protection.outlook.com/?url=https://sinproquim.org.br/noticia/1235&amp;data=02|01|Guilherme.Esselin@br.indorama.net|5c8b4b68d9ef4fe325d808d76c6bd100|64f77dc53c66462ba7657e07b045624a|0|0|637097082667354948&amp;sdata=MaImNE+pHpjUyb01d3MBfrCxOP6bNt9TF0JtuQgatBc=&amp;reserved=0" TargetMode="External"/><Relationship Id="rId2" Type="http://schemas.openxmlformats.org/officeDocument/2006/relationships/hyperlink" Target="https://apc01.safelinks.protection.outlook.com/?url=https://sinproquim.org.br/noticia/880&amp;data=02|01|Guilherme.Esselin@br.indorama.net|5c8b4b68d9ef4fe325d808d76c6bd100|64f77dc53c66462ba7657e07b045624a|0|0|637097082667334985&amp;sdata=fBnkq5ib2X5Fju4rzpHun3KAzRnjcpXT2wI6zxDrKkA=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c01.safelinks.protection.outlook.com/?url=https://sinproquim.org.br/noticia/1187&amp;data=02|01|Guilherme.Esselin@br.indorama.net|5c8b4b68d9ef4fe325d808d76c6bd100|64f77dc53c66462ba7657e07b045624a|0|0|637097082667349958&amp;sdata=arh/eEFXxpyM9LCP/Y7UNDi1vJw6FurhNxKKxeaQeHg=&amp;reserved=0" TargetMode="External"/><Relationship Id="rId5" Type="http://schemas.openxmlformats.org/officeDocument/2006/relationships/hyperlink" Target="https://apc01.safelinks.protection.outlook.com/?url=https://sinproquim.org.br/noticia/1177&amp;data=02|01|Guilherme.Esselin@br.indorama.net|5c8b4b68d9ef4fe325d808d76c6bd100|64f77dc53c66462ba7657e07b045624a|0|0|637097082667349958&amp;sdata=JI3ii45Mkmop4fPCHNolyuOvsPNW+wroy9S/aZLX+cc=&amp;reserved=0" TargetMode="External"/><Relationship Id="rId4" Type="http://schemas.openxmlformats.org/officeDocument/2006/relationships/hyperlink" Target="https://apc01.safelinks.protection.outlook.com/?url=https://sinproquim.org.br/noticia/1107&amp;data=02|01|Guilherme.Esselin@br.indorama.net|5c8b4b68d9ef4fe325d808d76c6bd100|64f77dc53c66462ba7657e07b045624a|0|0|637097082667344965&amp;sdata=jjVL/qKC/fY6JSOu8EW0kKEiOZTzQlEFtQ15ROyn4ok=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AAD4A5-5F8F-4BAC-89EB-30EA98392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3544" y="959244"/>
            <a:ext cx="5731415" cy="2889114"/>
          </a:xfrm>
        </p:spPr>
        <p:txBody>
          <a:bodyPr anchor="b">
            <a:norm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a sua empresa precisa de um programa de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B8FD123-0AC1-487F-86BB-21DFAA1AC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2000"/>
              <a:t>São Paulo, 21 de novembro de 2019</a:t>
            </a:r>
          </a:p>
        </p:txBody>
      </p:sp>
      <p:pic>
        <p:nvPicPr>
          <p:cNvPr id="5" name="Imagem 4" descr="Uma imagem contendo homem, pessoa, frente, telefone&#10;&#10;Descrição gerada automaticamente">
            <a:extLst>
              <a:ext uri="{FF2B5EF4-FFF2-40B4-BE49-F238E27FC236}">
                <a16:creationId xmlns:a16="http://schemas.microsoft.com/office/drawing/2014/main" xmlns="" id="{DCCF0EA6-B738-45BA-BA57-6CC3D40759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66" r="7624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6828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889B5A-090F-491F-B9B3-F66174BB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que é </a:t>
            </a:r>
            <a:r>
              <a:rPr lang="pt-BR" b="1" dirty="0" err="1"/>
              <a:t>Compliance</a:t>
            </a:r>
            <a:r>
              <a:rPr lang="pt-BR" b="1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01C60DB-30BA-419D-8DA2-572D26E1E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err="1"/>
              <a:t>Compliance</a:t>
            </a:r>
            <a:r>
              <a:rPr lang="pt-BR" dirty="0"/>
              <a:t> vem do verbo em inglês</a:t>
            </a:r>
            <a:r>
              <a:rPr lang="pt-BR" i="1" dirty="0"/>
              <a:t> 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comply</a:t>
            </a:r>
            <a:r>
              <a:rPr lang="pt-BR" i="1" dirty="0"/>
              <a:t> </a:t>
            </a:r>
            <a:r>
              <a:rPr lang="pt-BR" dirty="0"/>
              <a:t>que nada mais é do que estar em conformidade com as leis, padrões éticos, regulamentos internos e externos;</a:t>
            </a:r>
          </a:p>
          <a:p>
            <a:pPr algn="just"/>
            <a:endParaRPr lang="pt-BR" dirty="0"/>
          </a:p>
          <a:p>
            <a:pPr algn="just"/>
            <a:r>
              <a:rPr lang="pt-BR" b="1" dirty="0" err="1"/>
              <a:t>Compliance</a:t>
            </a:r>
            <a:r>
              <a:rPr lang="pt-BR" dirty="0"/>
              <a:t> é o dever de estar em conformidade com atos, normas e leis, para seu efetivo cumprimento;</a:t>
            </a:r>
          </a:p>
          <a:p>
            <a:pPr algn="just"/>
            <a:endParaRPr lang="pt-BR" dirty="0"/>
          </a:p>
          <a:p>
            <a:pPr algn="just"/>
            <a:r>
              <a:rPr lang="pt-BR" b="1" dirty="0" err="1"/>
              <a:t>Compliance</a:t>
            </a:r>
            <a:r>
              <a:rPr lang="pt-BR" b="1" dirty="0"/>
              <a:t> </a:t>
            </a:r>
            <a:r>
              <a:rPr lang="pt-BR" dirty="0"/>
              <a:t>é um sistema de controle interno que permite esclarecer e proporcionar maior segurança àqueles que utilizam a contabilidade e suas demonstrações financeiras para análise econômico-financeira.</a:t>
            </a:r>
          </a:p>
        </p:txBody>
      </p:sp>
    </p:spTree>
    <p:extLst>
      <p:ext uri="{BB962C8B-B14F-4D97-AF65-F5344CB8AC3E}">
        <p14:creationId xmlns:p14="http://schemas.microsoft.com/office/powerpoint/2010/main" val="9733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BDD2A0-3A7A-4B02-A225-CCCA4DA7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Linha do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A5F744D-73DA-407E-8481-AB69D681A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600" dirty="0"/>
              <a:t>Virada do século XX - criação do Banco Central dos EUA para ser um ambiente financeiro mais flexível, seguro e estável;</a:t>
            </a:r>
          </a:p>
          <a:p>
            <a:pPr marL="0" indent="0" algn="just">
              <a:buNone/>
            </a:pPr>
            <a:endParaRPr lang="pt-BR" sz="2600" dirty="0"/>
          </a:p>
          <a:p>
            <a:pPr algn="just"/>
            <a:r>
              <a:rPr lang="pt-BR" sz="2600" dirty="0"/>
              <a:t>Na década de 70, também nos EUA foi criada uma lei anticorrupção transnacional, a </a:t>
            </a:r>
            <a:r>
              <a:rPr lang="pt-BR" sz="2600" dirty="0" err="1"/>
              <a:t>Foreing</a:t>
            </a:r>
            <a:r>
              <a:rPr lang="pt-BR" sz="2600" dirty="0"/>
              <a:t> </a:t>
            </a:r>
            <a:r>
              <a:rPr lang="pt-BR" sz="2600" dirty="0" err="1"/>
              <a:t>Corrupt</a:t>
            </a:r>
            <a:r>
              <a:rPr lang="pt-BR" sz="2600" dirty="0"/>
              <a:t> </a:t>
            </a:r>
            <a:r>
              <a:rPr lang="pt-BR" sz="2600" dirty="0" err="1"/>
              <a:t>Practies</a:t>
            </a:r>
            <a:r>
              <a:rPr lang="pt-BR" sz="2600" dirty="0"/>
              <a:t> </a:t>
            </a:r>
            <a:r>
              <a:rPr lang="pt-BR" sz="2600" dirty="0" err="1"/>
              <a:t>Act</a:t>
            </a:r>
            <a:r>
              <a:rPr lang="pt-BR" sz="2600" dirty="0"/>
              <a:t> (FCPA), que endureceu as penas para organizações americanas envolvidas com corrupção no exterior;</a:t>
            </a:r>
          </a:p>
          <a:p>
            <a:pPr marL="0" indent="0" algn="just">
              <a:buNone/>
            </a:pPr>
            <a:endParaRPr lang="pt-BR" sz="2600" dirty="0"/>
          </a:p>
          <a:p>
            <a:pPr algn="just"/>
            <a:r>
              <a:rPr lang="pt-BR" sz="2600" dirty="0"/>
              <a:t>No Brasil, segundo a Associação Brasileira de Bancos Internacionais (ABBI), em 1992, o tema ganhou destaque no início da abertura do mercado à propaganda do governo Collor;</a:t>
            </a:r>
          </a:p>
          <a:p>
            <a:pPr marL="0" indent="0" algn="just">
              <a:buNone/>
            </a:pPr>
            <a:endParaRPr lang="pt-BR" sz="2600" dirty="0"/>
          </a:p>
          <a:p>
            <a:pPr algn="just"/>
            <a:r>
              <a:rPr lang="pt-BR" sz="2600" dirty="0"/>
              <a:t> </a:t>
            </a:r>
            <a:r>
              <a:rPr lang="pt-BR" sz="2600" b="1" dirty="0">
                <a:hlinkClick r:id="rId2"/>
              </a:rPr>
              <a:t>Lei n° 12.846/13</a:t>
            </a:r>
            <a:r>
              <a:rPr lang="pt-BR" sz="2600" dirty="0"/>
              <a:t>, conhecida como Lei Anticorrupção.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4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04FD8B-2EBD-41D4-A614-CF5F22F97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-373678"/>
            <a:ext cx="10772775" cy="1658198"/>
          </a:xfrm>
        </p:spPr>
        <p:txBody>
          <a:bodyPr>
            <a:normAutofit/>
          </a:bodyPr>
          <a:lstStyle/>
          <a:p>
            <a:r>
              <a:rPr lang="pt-BR" sz="4800" b="1" dirty="0"/>
              <a:t>A Comissão de </a:t>
            </a:r>
            <a:r>
              <a:rPr lang="pt-BR" sz="4800" b="1" dirty="0" err="1"/>
              <a:t>Compliance</a:t>
            </a:r>
            <a:r>
              <a:rPr lang="pt-BR" sz="4800" b="1" dirty="0"/>
              <a:t> do </a:t>
            </a:r>
            <a:r>
              <a:rPr lang="pt-BR" sz="4800" b="1" dirty="0" err="1"/>
              <a:t>Sinproquim</a:t>
            </a:r>
            <a:endParaRPr lang="pt-BR" sz="4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CC8C562-AF71-43F2-BFD9-9801C485B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31" y="723872"/>
            <a:ext cx="10753725" cy="59240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600" dirty="0">
                <a:solidFill>
                  <a:schemeClr val="tx1"/>
                </a:solidFill>
              </a:rPr>
              <a:t>Como nasceu a Comissão de </a:t>
            </a:r>
            <a:r>
              <a:rPr lang="pt-BR" sz="1600" dirty="0" err="1">
                <a:solidFill>
                  <a:schemeClr val="tx1"/>
                </a:solidFill>
              </a:rPr>
              <a:t>Compliance</a:t>
            </a:r>
            <a:r>
              <a:rPr lang="pt-BR" sz="1600" dirty="0">
                <a:solidFill>
                  <a:schemeClr val="tx1"/>
                </a:solidFill>
              </a:rPr>
              <a:t>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 Foi </a:t>
            </a:r>
            <a:r>
              <a:rPr lang="pt-BR" sz="1600" dirty="0">
                <a:solidFill>
                  <a:schemeClr val="tx1"/>
                </a:solidFill>
              </a:rPr>
              <a:t>durante reunião com uma empresa associada, que dentre vários temas discutidos foi comentado sobre algumas dificuldades no tratamento do </a:t>
            </a:r>
            <a:r>
              <a:rPr lang="pt-BR" sz="1600" dirty="0" err="1">
                <a:solidFill>
                  <a:schemeClr val="tx1"/>
                </a:solidFill>
              </a:rPr>
              <a:t>Compliance</a:t>
            </a:r>
            <a:r>
              <a:rPr lang="pt-BR" sz="1600" dirty="0">
                <a:solidFill>
                  <a:schemeClr val="tx1"/>
                </a:solidFill>
              </a:rPr>
              <a:t>. Nessa mesma oportunidade o </a:t>
            </a:r>
            <a:r>
              <a:rPr lang="pt-BR" sz="1600" dirty="0" err="1">
                <a:solidFill>
                  <a:schemeClr val="tx1"/>
                </a:solidFill>
              </a:rPr>
              <a:t>Sinproquin</a:t>
            </a:r>
            <a:r>
              <a:rPr lang="pt-BR" sz="1600" dirty="0">
                <a:solidFill>
                  <a:schemeClr val="tx1"/>
                </a:solidFill>
              </a:rPr>
              <a:t> estava tratando com a Comp9 sobre a prestação de serviços  nessa área. Foi então que surgiu a ideia de se criar uma comissão onde pudesse tratar, de forma prática, desse tema.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 A primeira </a:t>
            </a:r>
            <a:r>
              <a:rPr lang="pt-BR" sz="1600" dirty="0">
                <a:solidFill>
                  <a:schemeClr val="tx1"/>
                </a:solidFill>
              </a:rPr>
              <a:t>providência foi a consulta, por meio de questionário, para as empresas associadas ao </a:t>
            </a:r>
            <a:r>
              <a:rPr lang="pt-BR" sz="1600" dirty="0" err="1">
                <a:solidFill>
                  <a:schemeClr val="tx1"/>
                </a:solidFill>
              </a:rPr>
              <a:t>Sinproqum</a:t>
            </a:r>
            <a:r>
              <a:rPr lang="pt-BR" sz="1600" dirty="0">
                <a:solidFill>
                  <a:schemeClr val="tx1"/>
                </a:solidFill>
              </a:rPr>
              <a:t> sobre o interesse em participar da comissão. O resultado obtido foi surpreendente e um grande número de empresas demonstraram interesse em participar, número esse suficiente para formação do grupo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  <a:endParaRPr lang="pt-B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 A </a:t>
            </a:r>
            <a:r>
              <a:rPr lang="pt-BR" sz="1600" dirty="0">
                <a:solidFill>
                  <a:schemeClr val="tx1"/>
                </a:solidFill>
              </a:rPr>
              <a:t>comissão é composta por empresas com programas implantados, por empresa em processo de implantação e empresas que estão planejando implantar.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 As </a:t>
            </a:r>
            <a:r>
              <a:rPr lang="pt-BR" sz="1600" dirty="0">
                <a:solidFill>
                  <a:schemeClr val="tx1"/>
                </a:solidFill>
              </a:rPr>
              <a:t>reuniões são bimestrais e abordam temas de relevante, como estrutura da área de </a:t>
            </a:r>
            <a:r>
              <a:rPr lang="pt-BR" sz="1600" dirty="0" err="1">
                <a:solidFill>
                  <a:schemeClr val="tx1"/>
                </a:solidFill>
              </a:rPr>
              <a:t>Compliance</a:t>
            </a:r>
            <a:r>
              <a:rPr lang="pt-BR" sz="1600" dirty="0">
                <a:solidFill>
                  <a:schemeClr val="tx1"/>
                </a:solidFill>
              </a:rPr>
              <a:t>, práticas e análise de risco na contratação de terceiros e Legislações Estaduais sobre </a:t>
            </a:r>
            <a:r>
              <a:rPr lang="pt-BR" sz="1600" dirty="0" err="1">
                <a:solidFill>
                  <a:schemeClr val="tx1"/>
                </a:solidFill>
              </a:rPr>
              <a:t>Compliance</a:t>
            </a:r>
            <a:r>
              <a:rPr lang="pt-BR" sz="16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600" dirty="0">
                <a:solidFill>
                  <a:schemeClr val="tx1"/>
                </a:solidFill>
              </a:rPr>
              <a:t>A Comissão está aberta  às empresas associadas ao </a:t>
            </a:r>
            <a:r>
              <a:rPr lang="pt-BR" sz="1600" dirty="0" err="1">
                <a:solidFill>
                  <a:schemeClr val="tx1"/>
                </a:solidFill>
              </a:rPr>
              <a:t>Sinproquim</a:t>
            </a:r>
            <a:r>
              <a:rPr lang="pt-BR" sz="1600" dirty="0">
                <a:solidFill>
                  <a:schemeClr val="tx1"/>
                </a:solidFill>
              </a:rPr>
              <a:t> que queiram participar.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600" dirty="0">
                <a:solidFill>
                  <a:schemeClr val="tx1"/>
                </a:solidFill>
              </a:rPr>
              <a:t>A ideia de criação da Comissão de </a:t>
            </a:r>
            <a:r>
              <a:rPr lang="pt-BR" sz="1600" dirty="0" err="1">
                <a:solidFill>
                  <a:schemeClr val="tx1"/>
                </a:solidFill>
              </a:rPr>
              <a:t>Compliance</a:t>
            </a:r>
            <a:r>
              <a:rPr lang="pt-BR" sz="1600" dirty="0">
                <a:solidFill>
                  <a:schemeClr val="tx1"/>
                </a:solidFill>
              </a:rPr>
              <a:t> é  que seja um fórum de discussão de forma clara e objetiva de problemas relacionados ao tema, onde as empresas possam discutir e trocar ideias sobre problemas práticos.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76F413-59ED-4626-AA67-5500FE3E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Comissão de </a:t>
            </a:r>
            <a:r>
              <a:rPr lang="pt-BR" b="1" dirty="0" err="1"/>
              <a:t>Compliance</a:t>
            </a:r>
            <a:r>
              <a:rPr lang="pt-BR" b="1" dirty="0"/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54018E2-D1FD-4F2E-8DE4-78481792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Nas reuniões foram tratados os seguintes temas:</a:t>
            </a:r>
          </a:p>
          <a:p>
            <a:endParaRPr lang="pt-BR" dirty="0"/>
          </a:p>
          <a:p>
            <a:r>
              <a:rPr lang="pt-BR" dirty="0"/>
              <a:t>Implantação da Comissão de </a:t>
            </a:r>
            <a:r>
              <a:rPr lang="pt-BR" dirty="0" err="1"/>
              <a:t>Compliance</a:t>
            </a:r>
            <a:endParaRPr lang="pt-BR" dirty="0"/>
          </a:p>
          <a:p>
            <a:r>
              <a:rPr lang="pt-BR" dirty="0"/>
              <a:t>Estrutura da área de </a:t>
            </a:r>
            <a:r>
              <a:rPr lang="pt-BR" dirty="0" err="1"/>
              <a:t>Compliance</a:t>
            </a:r>
            <a:r>
              <a:rPr lang="pt-BR" dirty="0"/>
              <a:t>;</a:t>
            </a:r>
          </a:p>
          <a:p>
            <a:r>
              <a:rPr lang="pt-BR" dirty="0"/>
              <a:t>Práticas e análise de risco na contratação de terceiros;</a:t>
            </a:r>
          </a:p>
          <a:p>
            <a:r>
              <a:rPr lang="pt-BR" dirty="0"/>
              <a:t>Legislações sobre </a:t>
            </a:r>
            <a:r>
              <a:rPr lang="pt-BR" dirty="0" err="1"/>
              <a:t>Compliance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38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95FB0F-9B9D-4FFF-BD95-785BDCB3D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Participe da Comissão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F486276-D5B8-4ACE-82E9-5FFCB397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Entre em contato com o </a:t>
            </a:r>
            <a:r>
              <a:rPr lang="pt-BR" dirty="0" err="1"/>
              <a:t>Sinproquin</a:t>
            </a:r>
            <a:r>
              <a:rPr lang="pt-BR" dirty="0"/>
              <a:t> e traga sua empresa para participar da Comissão.</a:t>
            </a:r>
          </a:p>
          <a:p>
            <a:endParaRPr lang="pt-BR" dirty="0"/>
          </a:p>
          <a:p>
            <a:r>
              <a:rPr lang="pt-BR" dirty="0"/>
              <a:t>Nos links abaixo você pode conferir alguns artigos sobre a nossa Comissão:</a:t>
            </a:r>
          </a:p>
          <a:p>
            <a:endParaRPr lang="pt-BR" dirty="0"/>
          </a:p>
          <a:p>
            <a:r>
              <a:rPr lang="pt-BR" sz="2200" u="sng" dirty="0">
                <a:hlinkClick r:id="rId2"/>
              </a:rPr>
              <a:t>https://sinproquim.org.br/noticia/880</a:t>
            </a:r>
            <a:endParaRPr lang="pt-BR" sz="2200" dirty="0"/>
          </a:p>
          <a:p>
            <a:r>
              <a:rPr lang="pt-BR" sz="2200" u="sng" dirty="0">
                <a:hlinkClick r:id="rId3"/>
              </a:rPr>
              <a:t>https://sinproquim.org.br/noticia/1026</a:t>
            </a:r>
            <a:endParaRPr lang="pt-BR" sz="2200" dirty="0"/>
          </a:p>
          <a:p>
            <a:r>
              <a:rPr lang="pt-BR" sz="2200" u="sng" dirty="0">
                <a:hlinkClick r:id="rId4"/>
              </a:rPr>
              <a:t>https://sinproquim.org.br/noticia/1107</a:t>
            </a:r>
            <a:endParaRPr lang="pt-BR" sz="2200" dirty="0"/>
          </a:p>
          <a:p>
            <a:r>
              <a:rPr lang="pt-BR" sz="2200" u="sng" dirty="0">
                <a:hlinkClick r:id="rId5"/>
              </a:rPr>
              <a:t>https://sinproquim.org.br/noticia/1177</a:t>
            </a:r>
            <a:endParaRPr lang="pt-BR" sz="2200" dirty="0"/>
          </a:p>
          <a:p>
            <a:r>
              <a:rPr lang="pt-BR" sz="2200" u="sng" dirty="0">
                <a:hlinkClick r:id="rId6"/>
              </a:rPr>
              <a:t>https://sinproquim.org.br/noticia/1187</a:t>
            </a:r>
            <a:endParaRPr lang="pt-BR" sz="2200" dirty="0"/>
          </a:p>
          <a:p>
            <a:r>
              <a:rPr lang="pt-BR" sz="2200" u="sng" dirty="0">
                <a:hlinkClick r:id="rId7"/>
              </a:rPr>
              <a:t>https://sinproquim.org.br/noticia/1235</a:t>
            </a:r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00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171</TotalTime>
  <Words>447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 Light</vt:lpstr>
      <vt:lpstr>Wingdings</vt:lpstr>
      <vt:lpstr>Metropolitano</vt:lpstr>
      <vt:lpstr>Por que a sua empresa precisa de um programa de Compliance? </vt:lpstr>
      <vt:lpstr>O que é Compliance?</vt:lpstr>
      <vt:lpstr>Linha do Tempo</vt:lpstr>
      <vt:lpstr>A Comissão de Compliance do Sinproquim</vt:lpstr>
      <vt:lpstr>A Comissão de Compliance </vt:lpstr>
      <vt:lpstr>Participe da Comissão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que a sua empresa precisa de um programa de Compliance?</dc:title>
  <dc:creator>Guilherme Esselin</dc:creator>
  <cp:lastModifiedBy>Vitor</cp:lastModifiedBy>
  <cp:revision>26</cp:revision>
  <dcterms:created xsi:type="dcterms:W3CDTF">2019-11-18T16:17:23Z</dcterms:created>
  <dcterms:modified xsi:type="dcterms:W3CDTF">2019-11-19T19:42:19Z</dcterms:modified>
</cp:coreProperties>
</file>