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2"/>
  </p:notesMasterIdLst>
  <p:sldIdLst>
    <p:sldId id="272" r:id="rId3"/>
    <p:sldId id="275" r:id="rId4"/>
    <p:sldId id="2409" r:id="rId5"/>
    <p:sldId id="287" r:id="rId6"/>
    <p:sldId id="642" r:id="rId7"/>
    <p:sldId id="2407" r:id="rId8"/>
    <p:sldId id="294" r:id="rId9"/>
    <p:sldId id="2414" r:id="rId10"/>
    <p:sldId id="2413" r:id="rId11"/>
    <p:sldId id="320" r:id="rId12"/>
    <p:sldId id="2415" r:id="rId13"/>
    <p:sldId id="2319" r:id="rId14"/>
    <p:sldId id="2260" r:id="rId15"/>
    <p:sldId id="2330" r:id="rId16"/>
    <p:sldId id="2280" r:id="rId17"/>
    <p:sldId id="2419" r:id="rId18"/>
    <p:sldId id="2416" r:id="rId19"/>
    <p:sldId id="2417" r:id="rId20"/>
    <p:sldId id="2262" r:id="rId21"/>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BAAC3-63E6-400D-905B-475D6EEFEA82}" v="1" dt="2025-07-04T13:48:30.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624" y="-5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5-06-29T13:39:13.117"/>
    </inkml:context>
    <inkml:brush xml:id="br0">
      <inkml:brushProperty name="width" value="0.15875" units="cm"/>
      <inkml:brushProperty name="height" value="0.15875" units="cm"/>
      <inkml:brushProperty name="color" value="#FF0000"/>
      <inkml:brushProperty name="fitToCurve" value="1"/>
    </inkml:brush>
  </inkml:definitions>
  <inkml:trace contextRef="#ctx0" brushRef="#br0">694 92 0,'30'0'78,"-30"-30"-62,29 30 46,0 0-46,-29-29-16,29 29 31,0 0 16,1 0-16,-1 0-31,0 0 16,0 0-16,0 0 15,1 0-15,-1 0 16,0 0 15,0 0 1,29 0-17,-28 0 1,-1 0-16,29 0 15,1 0-15,-30 0 16,0 0 78,29 0-79,-28 0 1,28 0 0,-29 0-1,0 0 32,1 0-16,-1 0-31,0 0 16,0 0-16,0 0 16,30 0-16,-30 0 15,0 0-15,0 0 16,30 0-16,-30 0 16,0 0-16,0 0 15,1 0 423,-1 0-423,0 0 1,0 0 31,0 0 78,1 0-94,-1 0-15,0 0 15,0 0 0,29 0-15,-28 0-1,28 0 1,0 0-16,-28 0 16,-1 0-16,0 0 47,0 0-32,0 0 16,1 0 48,-1 0-48,29 0-31,1 0 15,-1 0-15,0 29 16,1-29-16,-1 0 16,-29 0-16,1 0 15,-1 0 407,0 0-391,0 30 219,0-30-250,30 0 16,-30 29-16,0-29 109,0 0 95,-29 29-142,30-29-46,-1 0-16,0 29 15,0-29-15,-29 29 16,29 1-16,1-30 125,-30 29-16,29-29-93,-29 29 0,29-29-16,-29 29 15,0 0-15,29-29 78,0 30-62,0-30 62,-29 29-62,30-29-16,-30 29 15,0 0 1,29-29 0,-29 29-1,29-29 16,-29 30 48,29-30 30,-29 29-93,0 0-16,29-29 15,-29 29-15,0 30 16,30-30-16,-30 0 15,29-29 1,-29 29 31,29 0-16,-29 1-31,0-1 16,29 0-16,0 0 15,-29 30-15,0-30 16,30 0-16,-30 0 16,0 0-1,29 0 32,-29 1-47,0 28 16,0-29-1,29 0-15,-29 1 16,0-1-16,29 0 16,-29 0-16,0 0 15,0 1 17,0-1-17,0 0 1,29 29 15,-29-28-31,0-1 16,0 0-16,0 0 15,0 0-15,0 1 16,0-1-16,0 0 16,0 0-16,0 0 15,0 1-15,0-1 16,0 0-16,0 29 15,0 1-15,0-1 16,0 1-16,0-30 16,0 29-16,0-29 15,0 0 1,0 1 46,0-1-46,0 0-16,0 29 16,0-28-1,0-1 1,0 0-16,0 0 78,0 0-62,0 1-16,0-1 15,0 0 1,0 29 0,0-28-1,-29-1 1,29 0 46,-29 0-46,29 0-16,-29 1 16,0-1-16,29 58 15,-30-57-15,1-1 16,29 58-16,-29-57 15,0-1 1,29 0-16,0 0 31,-29-29-15,29 29 15,0 1-15,0 28-16,-30 0 15,1-28-15,29-1 16,0 29-16,-29-29 16,29 0-16,-29-29 15,29 30-15,0-1 47,-29-29-31,29 29-16,0 0 15,-30-29-15,1 29 16,29 1-16,-29-1 16,29 0-16,-29 0 15,0 0-15,29 1 16,-29-30 0,-1 58 62,1-29-78,29 0 15,-58 1 1,58-1-16,-59 0 16,59 0-16,-29-29 15,29 29-15,-29 1 16,0-1 15,0 0-15,-1-29-1,30 29 1,-29-29 0,0 29-16,0-29 15,0 30-15,-1-1 16,1-29-16,0 0 15,0 0-15,0 29 16,-30 0 0,1-29-1,-1 59-15,30-59 16,-29 29-16,29 0 125,-1-29-125,-28 0 16,0 0-16,-1 0 15,30 0-15,0 0 16,0 0-1,-1 0 64,1 0-64,0 0-15,0 0 31,0 0 16,0 0-31,-30 0-16,-28 0 16,-1 0-1,0 0-15,30 0 0,-30 0 16,59 0-1,0 0 1,0 0 172,0 0-173,-30 0-15,1 0 16,29 0-16,-1 0 15,1 0 1,0 0 125,-29 0-48,58-29-93,-30 29 16,1-29-16,0 29 16,0 0 15,-30-30-15,30 30-16,0 0 15,0-29 95,29 0-79,-29 29 16,-30-29-32,30 0-15,-29-1 16,-1 1-16,30 0 16,0 0-16,-29 29 15,58-29-15,-30 29 16,1-30 31,29 1-32,-29 29 17,0-29-17,-30 0 16,59 0-31,-29 29 16,0-59-16,0 59 16,-30-29-1,59 0 1,-29 29-16,29-29 31,0-1-31,-29 30 16,29-29-1,-29 29 1,0-29 31,29 0-47,-30-30 16,1 30-16,0-29 15,0-1-15,29 1 16,0 29-16,0 0 15,-29-30-15,29 30 16,0-29-16,-30 29 16,30-30-1,0 1-15,0 29 16,0-1-16,-29-28 16,29 0-16,0 28 15,0-28-15,0 0 16,0-1-16,0 1 15,-29 29-15,29-30 16,0 30-16,0 0 16,0 0-16,0-1 15,0 1 1,0 0-16,-29 29 16,29-29-1,0 0 1,0-1-1,0 1 1,0-29 0,0 29-1,0-1 95,0-28-95,0 0 1,0-1 0,0 30-16,0-58 15,0 57-15,0 1 16,0 0-16,0-29 15,0-1-15,0 30 16,0 0-16,0 0 16,0-1-16,0 1 78,0 0-63,0 0-15,0 0 16,0-30-16,0 1 16,0 29-1,0-30-15,0 30 16,0 0 125,0-30-126,29 59-15,-29 0 0,0-29 16,0 0-16,0 0 15,29 0 1,-29-1-16,0 1 16,0 0 31,29 29-32,-29-29-15,30 29 16,-30-29-16,0 0 31,0-1-31</inkml:trace>
  <inkml:trace contextRef="#ctx0" brushRef="#br0" timeOffset="40216">169 938 0,'29'0'141,"-29"-29"-110,29 29 125,-29-29-140,29 29 62,-29-29-47,0 0 110,30 29-141,-30-30 31,0 1 126,0 0-79,29 29-63,-29-29 1,0 0-16,0-1 16,29 1-1,-29 0 1,0 0-1,29 29-15,0-29 16,-29-1 0,0 1 93,0 0-78,0 0 1,0 0 14,30 29-46,-30-30 16,0 1 0,29 0 15,-29 0-31,29-30 16,0 30 15,-29 0-16,0 0 298,29 29-297,1-29-1,-1-1-15,0 30 16,-29-29-16,29 29 15,0 0 32,-29-29-31,30 29 46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FF710-BE15-41F2-872C-C04A2DB3691F}" type="datetimeFigureOut">
              <a:rPr lang="pt-BR" smtClean="0"/>
              <a:pPr/>
              <a:t>03/07/2025</a:t>
            </a:fld>
            <a:endParaRPr lang="pt-BR" dirty="0"/>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F8672-3384-44DE-BDE8-929273205561}" type="slidenum">
              <a:rPr lang="pt-BR" smtClean="0"/>
              <a:pPr/>
              <a:t>‹nº›</a:t>
            </a:fld>
            <a:endParaRPr lang="pt-BR" dirty="0"/>
          </a:p>
        </p:txBody>
      </p:sp>
    </p:spTree>
    <p:extLst>
      <p:ext uri="{BB962C8B-B14F-4D97-AF65-F5344CB8AC3E}">
        <p14:creationId xmlns:p14="http://schemas.microsoft.com/office/powerpoint/2010/main" val="196735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36EFFB3-7D45-4BBE-A572-6C3D386E31CD}" type="slidenum">
              <a:rPr lang="pt-BR" smtClean="0"/>
              <a:t>1</a:t>
            </a:fld>
            <a:endParaRPr lang="pt-BR"/>
          </a:p>
        </p:txBody>
      </p:sp>
    </p:spTree>
    <p:extLst>
      <p:ext uri="{BB962C8B-B14F-4D97-AF65-F5344CB8AC3E}">
        <p14:creationId xmlns:p14="http://schemas.microsoft.com/office/powerpoint/2010/main" val="251219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7F8672-3384-44DE-BDE8-929273205561}" type="slidenum">
              <a:rPr lang="pt-BR" smtClean="0"/>
              <a:pPr/>
              <a:t>4</a:t>
            </a:fld>
            <a:endParaRPr lang="pt-BR" dirty="0"/>
          </a:p>
        </p:txBody>
      </p:sp>
    </p:spTree>
    <p:extLst>
      <p:ext uri="{BB962C8B-B14F-4D97-AF65-F5344CB8AC3E}">
        <p14:creationId xmlns:p14="http://schemas.microsoft.com/office/powerpoint/2010/main" val="81267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7F8672-3384-44DE-BDE8-929273205561}" type="slidenum">
              <a:rPr lang="pt-BR" smtClean="0"/>
              <a:pPr/>
              <a:t>5</a:t>
            </a:fld>
            <a:endParaRPr lang="pt-BR" dirty="0"/>
          </a:p>
        </p:txBody>
      </p:sp>
    </p:spTree>
    <p:extLst>
      <p:ext uri="{BB962C8B-B14F-4D97-AF65-F5344CB8AC3E}">
        <p14:creationId xmlns:p14="http://schemas.microsoft.com/office/powerpoint/2010/main" val="239580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7F8672-3384-44DE-BDE8-929273205561}" type="slidenum">
              <a:rPr lang="pt-BR" smtClean="0"/>
              <a:t>13</a:t>
            </a:fld>
            <a:endParaRPr lang="pt-BR"/>
          </a:p>
        </p:txBody>
      </p:sp>
    </p:spTree>
    <p:extLst>
      <p:ext uri="{BB962C8B-B14F-4D97-AF65-F5344CB8AC3E}">
        <p14:creationId xmlns:p14="http://schemas.microsoft.com/office/powerpoint/2010/main" val="116768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57376CAE-EA87-4633-B6F4-2FFC396B4B9C}" type="slidenum">
              <a:rPr lang="pt-BR" smtClean="0"/>
              <a:t>15</a:t>
            </a:fld>
            <a:endParaRPr lang="pt-BR"/>
          </a:p>
        </p:txBody>
      </p:sp>
    </p:spTree>
    <p:extLst>
      <p:ext uri="{BB962C8B-B14F-4D97-AF65-F5344CB8AC3E}">
        <p14:creationId xmlns:p14="http://schemas.microsoft.com/office/powerpoint/2010/main" val="412639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7F8672-3384-44DE-BDE8-929273205561}" type="slidenum">
              <a:rPr lang="pt-BR" smtClean="0"/>
              <a:pPr/>
              <a:t>18</a:t>
            </a:fld>
            <a:endParaRPr lang="pt-BR" dirty="0"/>
          </a:p>
        </p:txBody>
      </p:sp>
    </p:spTree>
    <p:extLst>
      <p:ext uri="{BB962C8B-B14F-4D97-AF65-F5344CB8AC3E}">
        <p14:creationId xmlns:p14="http://schemas.microsoft.com/office/powerpoint/2010/main" val="1220669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luizmarinho@chemvision.com.br" TargetMode="External"/><Relationship Id="rId2" Type="http://schemas.openxmlformats.org/officeDocument/2006/relationships/hyperlink" Target="mailto:carloslopes@chemvision.com.br" TargetMode="External"/><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hyperlink" Target="mailto:autran@chemvision.com.br" TargetMode="External"/><Relationship Id="rId4" Type="http://schemas.openxmlformats.org/officeDocument/2006/relationships/hyperlink" Target="mailto:mquintela@chemvision.com.b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mquintela@chemvision.com.br" TargetMode="External"/><Relationship Id="rId2" Type="http://schemas.openxmlformats.org/officeDocument/2006/relationships/hyperlink" Target="mailto:carloslopes@chemvision.com.br"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3203848" y="2499741"/>
            <a:ext cx="5616624" cy="1026115"/>
          </a:xfrm>
        </p:spPr>
        <p:txBody>
          <a:bodyPr>
            <a:normAutofit/>
          </a:bodyPr>
          <a:lstStyle>
            <a:lvl1pPr algn="r">
              <a:defRPr sz="2400">
                <a:solidFill>
                  <a:schemeClr val="accent1">
                    <a:lumMod val="75000"/>
                  </a:schemeClr>
                </a:solidFill>
                <a:latin typeface="Britannic Bold" panose="020B0903060703020204" pitchFamily="34" charset="0"/>
              </a:defRPr>
            </a:lvl1pPr>
          </a:lstStyle>
          <a:p>
            <a:r>
              <a:rPr lang="pt-BR"/>
              <a:t>Clique para editar o título mestre</a:t>
            </a:r>
            <a:endParaRPr lang="pt-BR" dirty="0"/>
          </a:p>
        </p:txBody>
      </p:sp>
      <p:sp>
        <p:nvSpPr>
          <p:cNvPr id="3" name="Subtítulo 2"/>
          <p:cNvSpPr>
            <a:spLocks noGrp="1"/>
          </p:cNvSpPr>
          <p:nvPr>
            <p:ph type="subTitle" idx="1"/>
          </p:nvPr>
        </p:nvSpPr>
        <p:spPr>
          <a:xfrm>
            <a:off x="3203848" y="3867894"/>
            <a:ext cx="5616624" cy="576064"/>
          </a:xfrm>
        </p:spPr>
        <p:txBody>
          <a:bodyPr>
            <a:normAutofit/>
          </a:bodyPr>
          <a:lstStyle>
            <a:lvl1pPr marL="0" indent="0" algn="r">
              <a:buNone/>
              <a:defRPr sz="1400" b="1" i="1">
                <a:solidFill>
                  <a:schemeClr val="bg2">
                    <a:lumMod val="25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pt-BR" dirty="0"/>
          </a:p>
        </p:txBody>
      </p:sp>
      <p:cxnSp>
        <p:nvCxnSpPr>
          <p:cNvPr id="9" name="Conector reto 8"/>
          <p:cNvCxnSpPr/>
          <p:nvPr userDrawn="1"/>
        </p:nvCxnSpPr>
        <p:spPr>
          <a:xfrm>
            <a:off x="539552" y="4623978"/>
            <a:ext cx="813690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6667" y="699542"/>
            <a:ext cx="37798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443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endParaRPr lang="pt-BR" dirty="0"/>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5076056" y="4762135"/>
            <a:ext cx="2133600"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281152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endParaRPr lang="pt-BR" dirty="0"/>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5076056" y="4762135"/>
            <a:ext cx="2133600"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304681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açã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457200" y="4767263"/>
            <a:ext cx="2133600" cy="273844"/>
          </a:xfrm>
          <a:prstGeom prst="rect">
            <a:avLst/>
          </a:prstGeom>
        </p:spPr>
        <p:txBody>
          <a:bodyPr/>
          <a:lstStyle/>
          <a:p>
            <a:fld id="{A7494D71-7180-4060-BCEF-0E704A0589B0}" type="datetime1">
              <a:rPr lang="pt-BR" smtClean="0"/>
              <a:t>03/07/2025</a:t>
            </a:fld>
            <a:endParaRPr lang="pt-BR"/>
          </a:p>
        </p:txBody>
      </p:sp>
      <p:sp>
        <p:nvSpPr>
          <p:cNvPr id="8" name="Espaço Reservado para Rodapé 7"/>
          <p:cNvSpPr>
            <a:spLocks noGrp="1"/>
          </p:cNvSpPr>
          <p:nvPr>
            <p:ph type="ftr" sz="quarter" idx="11"/>
          </p:nvPr>
        </p:nvSpPr>
        <p:spPr>
          <a:xfrm>
            <a:off x="3124200" y="4767263"/>
            <a:ext cx="2895600" cy="273844"/>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5076056" y="4762135"/>
            <a:ext cx="2133600" cy="273844"/>
          </a:xfrm>
          <a:prstGeom prst="rect">
            <a:avLst/>
          </a:prstGeom>
        </p:spPr>
        <p:txBody>
          <a:bodyPr/>
          <a:lstStyle/>
          <a:p>
            <a:fld id="{F7373766-E6F9-41EA-9177-9970CA17C7B1}" type="slidenum">
              <a:rPr lang="pt-BR" smtClean="0"/>
              <a:t>‹nº›</a:t>
            </a:fld>
            <a:endParaRPr lang="pt-BR"/>
          </a:p>
        </p:txBody>
      </p:sp>
    </p:spTree>
    <p:extLst>
      <p:ext uri="{BB962C8B-B14F-4D97-AF65-F5344CB8AC3E}">
        <p14:creationId xmlns:p14="http://schemas.microsoft.com/office/powerpoint/2010/main" val="246531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51720" y="3003798"/>
            <a:ext cx="5616624" cy="666074"/>
          </a:xfrm>
        </p:spPr>
        <p:txBody>
          <a:bodyPr>
            <a:normAutofit/>
          </a:bodyPr>
          <a:lstStyle>
            <a:lvl1pPr algn="r">
              <a:defRPr sz="2400">
                <a:solidFill>
                  <a:schemeClr val="accent1">
                    <a:lumMod val="75000"/>
                  </a:schemeClr>
                </a:solidFill>
                <a:latin typeface="Britannic Bold" panose="020B0903060703020204" pitchFamily="34" charset="0"/>
              </a:defRPr>
            </a:lvl1pPr>
          </a:lstStyle>
          <a:p>
            <a:r>
              <a:rPr lang="pt-BR" dirty="0"/>
              <a:t>Clique para editar o título mestre</a:t>
            </a:r>
          </a:p>
        </p:txBody>
      </p:sp>
      <p:sp>
        <p:nvSpPr>
          <p:cNvPr id="3" name="Subtítulo 2"/>
          <p:cNvSpPr>
            <a:spLocks noGrp="1"/>
          </p:cNvSpPr>
          <p:nvPr>
            <p:ph type="subTitle" idx="1"/>
          </p:nvPr>
        </p:nvSpPr>
        <p:spPr>
          <a:xfrm>
            <a:off x="3203848" y="3867894"/>
            <a:ext cx="5616624" cy="576064"/>
          </a:xfrm>
        </p:spPr>
        <p:txBody>
          <a:bodyPr>
            <a:normAutofit/>
          </a:bodyPr>
          <a:lstStyle>
            <a:lvl1pPr marL="0" indent="0" algn="r">
              <a:buNone/>
              <a:defRPr sz="1400" b="1" i="1">
                <a:solidFill>
                  <a:schemeClr val="bg2">
                    <a:lumMod val="25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pt-BR" dirty="0"/>
          </a:p>
        </p:txBody>
      </p:sp>
      <p:cxnSp>
        <p:nvCxnSpPr>
          <p:cNvPr id="9" name="Conector reto 8"/>
          <p:cNvCxnSpPr/>
          <p:nvPr userDrawn="1"/>
        </p:nvCxnSpPr>
        <p:spPr>
          <a:xfrm>
            <a:off x="539552" y="4623978"/>
            <a:ext cx="813690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52" y="752536"/>
            <a:ext cx="3439269" cy="10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userDrawn="1"/>
        </p:nvSpPr>
        <p:spPr>
          <a:xfrm>
            <a:off x="251644" y="4724789"/>
            <a:ext cx="2952328" cy="396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kern="1200" dirty="0">
                <a:solidFill>
                  <a:schemeClr val="accent1">
                    <a:lumMod val="75000"/>
                  </a:schemeClr>
                </a:solidFill>
                <a:latin typeface="Britannic Bold" panose="020B0903060703020204" pitchFamily="34" charset="0"/>
                <a:ea typeface="+mj-ea"/>
                <a:cs typeface="+mj-cs"/>
              </a:rPr>
              <a:t>www.chemvision.com.br</a:t>
            </a:r>
          </a:p>
        </p:txBody>
      </p:sp>
      <p:pic>
        <p:nvPicPr>
          <p:cNvPr id="6" name="Image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7984" y="157754"/>
            <a:ext cx="4296201" cy="2859295"/>
          </a:xfrm>
          <a:prstGeom prst="rect">
            <a:avLst/>
          </a:prstGeom>
        </p:spPr>
      </p:pic>
    </p:spTree>
    <p:extLst>
      <p:ext uri="{BB962C8B-B14F-4D97-AF65-F5344CB8AC3E}">
        <p14:creationId xmlns:p14="http://schemas.microsoft.com/office/powerpoint/2010/main" val="2135454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8"/>
            <a:ext cx="8229600" cy="475562"/>
          </a:xfrm>
        </p:spPr>
        <p:txBody>
          <a:bodyPr>
            <a:noAutofit/>
          </a:bodyPr>
          <a:lstStyle>
            <a:lvl1pPr algn="l">
              <a:defRPr sz="2000" b="1">
                <a:solidFill>
                  <a:schemeClr val="accent1">
                    <a:lumMod val="75000"/>
                  </a:schemeClr>
                </a:solidFill>
                <a:latin typeface="Trebuchet MS" panose="020B0603020202020204" pitchFamily="34" charset="0"/>
              </a:defRPr>
            </a:lvl1pPr>
          </a:lstStyle>
          <a:p>
            <a:r>
              <a:rPr lang="pt-BR"/>
              <a:t>Clique para editar o título mestre</a:t>
            </a:r>
            <a:endParaRPr lang="pt-BR" dirty="0"/>
          </a:p>
        </p:txBody>
      </p:sp>
      <p:sp>
        <p:nvSpPr>
          <p:cNvPr id="3" name="Espaço Reservado para Conteúdo 2"/>
          <p:cNvSpPr>
            <a:spLocks noGrp="1"/>
          </p:cNvSpPr>
          <p:nvPr>
            <p:ph idx="1"/>
          </p:nvPr>
        </p:nvSpPr>
        <p:spPr>
          <a:xfrm>
            <a:off x="457200" y="799976"/>
            <a:ext cx="8229600" cy="3805070"/>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marL="1143000" indent="-228600">
              <a:buFont typeface="Wingdings" panose="05000000000000000000" pitchFamily="2" charset="2"/>
              <a:buChar char="§"/>
              <a:defRPr sz="1400">
                <a:latin typeface="Trebuchet MS" panose="020B0603020202020204" pitchFamily="34" charset="0"/>
              </a:defRPr>
            </a:lvl3pPr>
            <a:lvl4pPr marL="1600200" indent="-228600">
              <a:buFont typeface="Wingdings" panose="05000000000000000000" pitchFamily="2" charset="2"/>
              <a:buChar char="Ø"/>
              <a:defRPr sz="1200">
                <a:latin typeface="Trebuchet MS" panose="020B0603020202020204" pitchFamily="34" charset="0"/>
              </a:defRPr>
            </a:lvl4pPr>
            <a:lvl5pPr>
              <a:defRPr sz="1200">
                <a:latin typeface="Trebuchet MS" panose="020B0603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10" name="Espaço Reservado para Número de Slide 9"/>
          <p:cNvSpPr>
            <a:spLocks noGrp="1"/>
          </p:cNvSpPr>
          <p:nvPr>
            <p:ph type="sldNum" sz="quarter" idx="12"/>
          </p:nvPr>
        </p:nvSpPr>
        <p:spPr>
          <a:xfrm>
            <a:off x="8100392" y="4767263"/>
            <a:ext cx="586408" cy="273844"/>
          </a:xfrm>
          <a:prstGeom prst="rect">
            <a:avLst/>
          </a:prstGeom>
        </p:spPr>
        <p:txBody>
          <a:bodyPr/>
          <a:lstStyle>
            <a:lvl1pPr>
              <a:defRPr sz="1400" b="1">
                <a:solidFill>
                  <a:schemeClr val="accent1">
                    <a:lumMod val="75000"/>
                  </a:schemeClr>
                </a:solidFill>
              </a:defRPr>
            </a:lvl1p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254580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de título">
    <p:bg>
      <p:bgPr>
        <a:solidFill>
          <a:schemeClr val="bg1"/>
        </a:solidFill>
        <a:effectLst/>
      </p:bgPr>
    </p:bg>
    <p:spTree>
      <p:nvGrpSpPr>
        <p:cNvPr id="1" name=""/>
        <p:cNvGrpSpPr/>
        <p:nvPr/>
      </p:nvGrpSpPr>
      <p:grpSpPr>
        <a:xfrm>
          <a:off x="0" y="0"/>
          <a:ext cx="0" cy="0"/>
          <a:chOff x="0" y="0"/>
          <a:chExt cx="0" cy="0"/>
        </a:xfrm>
      </p:grpSpPr>
      <p:cxnSp>
        <p:nvCxnSpPr>
          <p:cNvPr id="9" name="Conector reto 8"/>
          <p:cNvCxnSpPr/>
          <p:nvPr userDrawn="1"/>
        </p:nvCxnSpPr>
        <p:spPr>
          <a:xfrm>
            <a:off x="539552" y="4623978"/>
            <a:ext cx="81369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userDrawn="1"/>
        </p:nvSpPr>
        <p:spPr>
          <a:xfrm>
            <a:off x="1655676" y="2199732"/>
            <a:ext cx="5832648" cy="96031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a:solidFill>
                  <a:schemeClr val="accent1">
                    <a:lumMod val="75000"/>
                  </a:schemeClr>
                </a:solidFill>
                <a:latin typeface="Britannic Bold" panose="020B0903060703020204" pitchFamily="34" charset="0"/>
                <a:ea typeface="+mj-ea"/>
                <a:cs typeface="+mj-cs"/>
              </a:defRPr>
            </a:lvl1pPr>
          </a:lstStyle>
          <a:p>
            <a:pPr>
              <a:spcAft>
                <a:spcPts val="300"/>
              </a:spcAft>
            </a:pPr>
            <a:r>
              <a:rPr lang="pt-BR" sz="1400" dirty="0"/>
              <a:t>Carlos Alberto Lopes – </a:t>
            </a:r>
            <a:r>
              <a:rPr lang="pt-BR" sz="1400" dirty="0">
                <a:hlinkClick r:id="rId2"/>
              </a:rPr>
              <a:t>carloslopes@chemvision.com.br</a:t>
            </a:r>
            <a:endParaRPr lang="pt-BR" sz="1400" dirty="0"/>
          </a:p>
          <a:p>
            <a:pPr>
              <a:spcAft>
                <a:spcPts val="300"/>
              </a:spcAft>
            </a:pPr>
            <a:r>
              <a:rPr lang="pt-BR" sz="1400" dirty="0"/>
              <a:t>Luiz Marinho – </a:t>
            </a:r>
            <a:r>
              <a:rPr lang="pt-BR" sz="1400" dirty="0">
                <a:hlinkClick r:id="rId3"/>
              </a:rPr>
              <a:t>luizmarinho@chemvision.com.br</a:t>
            </a:r>
            <a:r>
              <a:rPr lang="pt-BR" sz="1400" dirty="0"/>
              <a:t> </a:t>
            </a:r>
          </a:p>
          <a:p>
            <a:pPr>
              <a:spcAft>
                <a:spcPts val="300"/>
              </a:spcAft>
            </a:pPr>
            <a:r>
              <a:rPr lang="pt-BR" sz="1400" dirty="0"/>
              <a:t>Manuel Quintela – </a:t>
            </a:r>
            <a:r>
              <a:rPr lang="pt-BR" sz="1400" dirty="0">
                <a:hlinkClick r:id="rId4"/>
              </a:rPr>
              <a:t>mquintela@chemvision.com.br</a:t>
            </a:r>
            <a:endParaRPr lang="pt-BR" sz="1400" dirty="0"/>
          </a:p>
          <a:p>
            <a:pPr>
              <a:spcAft>
                <a:spcPts val="300"/>
              </a:spcAft>
            </a:pPr>
            <a:r>
              <a:rPr lang="pt-BR" sz="1400" dirty="0"/>
              <a:t>Eduardo Autran – </a:t>
            </a:r>
            <a:r>
              <a:rPr lang="pt-BR" sz="1400" dirty="0">
                <a:hlinkClick r:id="rId5"/>
              </a:rPr>
              <a:t>autran@chemvision.com.br</a:t>
            </a:r>
            <a:r>
              <a:rPr lang="pt-BR" sz="1400" dirty="0"/>
              <a:t> </a:t>
            </a: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528" y="483770"/>
            <a:ext cx="37798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userDrawn="1"/>
        </p:nvSpPr>
        <p:spPr>
          <a:xfrm>
            <a:off x="323528" y="4659982"/>
            <a:ext cx="15841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86DE791E-E6EF-91C2-04A6-69FED3952124}"/>
              </a:ext>
            </a:extLst>
          </p:cNvPr>
          <p:cNvSpPr txBox="1">
            <a:spLocks/>
          </p:cNvSpPr>
          <p:nvPr userDrawn="1"/>
        </p:nvSpPr>
        <p:spPr>
          <a:xfrm>
            <a:off x="1691680" y="3483394"/>
            <a:ext cx="5832648" cy="9603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1">
                    <a:lumMod val="75000"/>
                  </a:schemeClr>
                </a:solidFill>
                <a:latin typeface="Britannic Bold" panose="020B0903060703020204" pitchFamily="34" charset="0"/>
                <a:ea typeface="+mj-ea"/>
                <a:cs typeface="+mj-cs"/>
              </a:defRPr>
            </a:lvl1pPr>
          </a:lstStyle>
          <a:p>
            <a:pPr>
              <a:spcAft>
                <a:spcPts val="300"/>
              </a:spcAft>
            </a:pPr>
            <a:endParaRPr lang="pt-BR" sz="1400" dirty="0"/>
          </a:p>
        </p:txBody>
      </p:sp>
      <p:sp>
        <p:nvSpPr>
          <p:cNvPr id="10" name="Título 1">
            <a:extLst>
              <a:ext uri="{FF2B5EF4-FFF2-40B4-BE49-F238E27FC236}">
                <a16:creationId xmlns:a16="http://schemas.microsoft.com/office/drawing/2014/main" id="{48FDD360-4CDD-9CB3-1C04-F402EDA940CE}"/>
              </a:ext>
            </a:extLst>
          </p:cNvPr>
          <p:cNvSpPr txBox="1">
            <a:spLocks/>
          </p:cNvSpPr>
          <p:nvPr userDrawn="1"/>
        </p:nvSpPr>
        <p:spPr>
          <a:xfrm>
            <a:off x="1627802" y="3507419"/>
            <a:ext cx="5832648" cy="960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1">
                    <a:lumMod val="75000"/>
                  </a:schemeClr>
                </a:solidFill>
                <a:latin typeface="Britannic Bold" panose="020B0903060703020204" pitchFamily="34" charset="0"/>
                <a:ea typeface="+mj-ea"/>
                <a:cs typeface="+mj-cs"/>
              </a:defRPr>
            </a:lvl1pPr>
          </a:lstStyle>
          <a:p>
            <a:pPr>
              <a:spcAft>
                <a:spcPts val="300"/>
              </a:spcAft>
            </a:pPr>
            <a:r>
              <a:rPr lang="pt-BR" sz="1400" dirty="0"/>
              <a:t>ChemVision – Rua Sete de Setembro, nº 65, sala 604</a:t>
            </a:r>
          </a:p>
          <a:p>
            <a:pPr>
              <a:spcAft>
                <a:spcPts val="300"/>
              </a:spcAft>
            </a:pPr>
            <a:r>
              <a:rPr lang="pt-BR" sz="1400" dirty="0"/>
              <a:t>CEP 20050-005 Rio de Janeiro – RJ – Brasil</a:t>
            </a:r>
          </a:p>
          <a:p>
            <a:pPr>
              <a:spcAft>
                <a:spcPts val="300"/>
              </a:spcAft>
            </a:pPr>
            <a:r>
              <a:rPr lang="pt-BR" sz="1400" dirty="0" err="1"/>
              <a:t>Tel</a:t>
            </a:r>
            <a:r>
              <a:rPr lang="pt-BR" sz="1400" dirty="0"/>
              <a:t>: +5521 3553-1901</a:t>
            </a:r>
          </a:p>
        </p:txBody>
      </p:sp>
    </p:spTree>
    <p:extLst>
      <p:ext uri="{BB962C8B-B14F-4D97-AF65-F5344CB8AC3E}">
        <p14:creationId xmlns:p14="http://schemas.microsoft.com/office/powerpoint/2010/main" val="388776293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419872" y="2283718"/>
            <a:ext cx="5108104" cy="1021556"/>
          </a:xfrm>
        </p:spPr>
        <p:txBody>
          <a:bodyPr anchor="t">
            <a:noAutofit/>
          </a:bodyPr>
          <a:lstStyle>
            <a:lvl1pPr algn="l">
              <a:defRPr sz="3200" b="1" cap="none" baseline="0">
                <a:solidFill>
                  <a:schemeClr val="accent1">
                    <a:lumMod val="75000"/>
                  </a:schemeClr>
                </a:solidFill>
                <a:latin typeface="Trebuchet MS" panose="020B0603020202020204" pitchFamily="34" charset="0"/>
                <a:ea typeface="Adobe Fangsong Std R" pitchFamily="18" charset="-128"/>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3419872" y="3507854"/>
            <a:ext cx="5108104" cy="909116"/>
          </a:xfrm>
        </p:spPr>
        <p:txBody>
          <a:bodyPr anchor="ctr"/>
          <a:lstStyle>
            <a:lvl1pPr marL="0" indent="0" algn="l">
              <a:buNone/>
              <a:defRPr sz="1600">
                <a:solidFill>
                  <a:schemeClr val="tx1">
                    <a:tint val="75000"/>
                  </a:schemeClr>
                </a:solidFill>
                <a:latin typeface="Trebuchet MS" panose="020B0603020202020204" pitchFamily="34" charset="0"/>
                <a:ea typeface="Adobe Fangsong Std R" pitchFamily="18"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Tree>
    <p:extLst>
      <p:ext uri="{BB962C8B-B14F-4D97-AF65-F5344CB8AC3E}">
        <p14:creationId xmlns:p14="http://schemas.microsoft.com/office/powerpoint/2010/main" val="3162125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565571"/>
          </a:xfrm>
        </p:spPr>
        <p:txBody>
          <a:bodyPr>
            <a:normAutofit/>
          </a:bodyPr>
          <a:lstStyle>
            <a:lvl1pPr algn="l">
              <a:defRPr sz="2000" b="1">
                <a:solidFill>
                  <a:schemeClr val="accent1">
                    <a:lumMod val="75000"/>
                  </a:schemeClr>
                </a:solidFill>
                <a:latin typeface="Trebuchet MS" panose="020B0603020202020204" pitchFamily="34" charset="0"/>
                <a:ea typeface="Adobe Fangsong Std R" pitchFamily="18" charset="-128"/>
              </a:defRPr>
            </a:lvl1pPr>
          </a:lstStyle>
          <a:p>
            <a:r>
              <a:rPr lang="pt-BR"/>
              <a:t>Clique para editar o título mestre</a:t>
            </a:r>
            <a:endParaRPr lang="pt-BR" dirty="0"/>
          </a:p>
        </p:txBody>
      </p:sp>
      <p:sp>
        <p:nvSpPr>
          <p:cNvPr id="3" name="Espaço Reservado para Conteúdo 2"/>
          <p:cNvSpPr>
            <a:spLocks noGrp="1"/>
          </p:cNvSpPr>
          <p:nvPr>
            <p:ph sz="half" idx="1"/>
          </p:nvPr>
        </p:nvSpPr>
        <p:spPr>
          <a:xfrm>
            <a:off x="457200" y="915566"/>
            <a:ext cx="4038600" cy="3679057"/>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a:defRPr sz="14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915566"/>
            <a:ext cx="4038600" cy="3679057"/>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a:defRPr sz="14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Número de Slide 6"/>
          <p:cNvSpPr>
            <a:spLocks noGrp="1"/>
          </p:cNvSpPr>
          <p:nvPr>
            <p:ph type="sldNum" sz="quarter" idx="12"/>
          </p:nvPr>
        </p:nvSpPr>
        <p:spPr>
          <a:xfrm>
            <a:off x="8244408" y="4731990"/>
            <a:ext cx="648072"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2720490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316416" y="4731990"/>
            <a:ext cx="629022" cy="273844"/>
          </a:xfrm>
          <a:prstGeom prst="rect">
            <a:avLst/>
          </a:prstGeom>
        </p:spPr>
        <p:txBody>
          <a:bodyPr/>
          <a:lstStyle/>
          <a:p>
            <a:fld id="{F7373766-E6F9-41EA-9177-9970CA17C7B1}" type="slidenum">
              <a:rPr lang="pt-BR" smtClean="0"/>
              <a:pPr/>
              <a:t>‹nº›</a:t>
            </a:fld>
            <a:endParaRPr lang="pt-BR" dirty="0"/>
          </a:p>
        </p:txBody>
      </p:sp>
      <p:sp>
        <p:nvSpPr>
          <p:cNvPr id="6" name="Título 1"/>
          <p:cNvSpPr>
            <a:spLocks noGrp="1"/>
          </p:cNvSpPr>
          <p:nvPr>
            <p:ph type="title"/>
          </p:nvPr>
        </p:nvSpPr>
        <p:spPr>
          <a:xfrm>
            <a:off x="457200" y="205979"/>
            <a:ext cx="8229600" cy="565571"/>
          </a:xfrm>
        </p:spPr>
        <p:txBody>
          <a:bodyPr>
            <a:normAutofit/>
          </a:bodyPr>
          <a:lstStyle>
            <a:lvl1pPr algn="l">
              <a:defRPr sz="2000" b="1">
                <a:solidFill>
                  <a:schemeClr val="accent1">
                    <a:lumMod val="75000"/>
                  </a:schemeClr>
                </a:solidFill>
                <a:latin typeface="Trebuchet MS" panose="020B0603020202020204" pitchFamily="34" charset="0"/>
                <a:ea typeface="Adobe Fangsong Std R" pitchFamily="18" charset="-128"/>
              </a:defRPr>
            </a:lvl1pPr>
          </a:lstStyle>
          <a:p>
            <a:r>
              <a:rPr lang="pt-BR"/>
              <a:t>Clique para editar o título mestre</a:t>
            </a:r>
            <a:endParaRPr lang="pt-BR" dirty="0"/>
          </a:p>
        </p:txBody>
      </p:sp>
    </p:spTree>
    <p:extLst>
      <p:ext uri="{BB962C8B-B14F-4D97-AF65-F5344CB8AC3E}">
        <p14:creationId xmlns:p14="http://schemas.microsoft.com/office/powerpoint/2010/main" val="11209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244408" y="4731990"/>
            <a:ext cx="648072"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325484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8"/>
            <a:ext cx="8229600" cy="475562"/>
          </a:xfrm>
        </p:spPr>
        <p:txBody>
          <a:bodyPr>
            <a:noAutofit/>
          </a:bodyPr>
          <a:lstStyle>
            <a:lvl1pPr algn="l">
              <a:defRPr sz="2000" b="1">
                <a:solidFill>
                  <a:schemeClr val="accent1">
                    <a:lumMod val="75000"/>
                  </a:schemeClr>
                </a:solidFill>
                <a:latin typeface="Trebuchet MS" panose="020B0603020202020204" pitchFamily="34" charset="0"/>
              </a:defRPr>
            </a:lvl1pPr>
          </a:lstStyle>
          <a:p>
            <a:r>
              <a:rPr lang="pt-BR"/>
              <a:t>Clique para editar o título mestre</a:t>
            </a:r>
            <a:endParaRPr lang="pt-BR" dirty="0"/>
          </a:p>
        </p:txBody>
      </p:sp>
      <p:sp>
        <p:nvSpPr>
          <p:cNvPr id="3" name="Espaço Reservado para Conteúdo 2"/>
          <p:cNvSpPr>
            <a:spLocks noGrp="1"/>
          </p:cNvSpPr>
          <p:nvPr>
            <p:ph idx="1"/>
          </p:nvPr>
        </p:nvSpPr>
        <p:spPr>
          <a:xfrm>
            <a:off x="457200" y="789553"/>
            <a:ext cx="8229600" cy="3805070"/>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marL="1143000" indent="-228600">
              <a:buFont typeface="Wingdings" panose="05000000000000000000" pitchFamily="2" charset="2"/>
              <a:buChar char="§"/>
              <a:defRPr sz="1400">
                <a:latin typeface="Trebuchet MS" panose="020B0603020202020204" pitchFamily="34" charset="0"/>
              </a:defRPr>
            </a:lvl3pPr>
            <a:lvl4pPr marL="1600200" indent="-228600">
              <a:buFont typeface="Wingdings" panose="05000000000000000000" pitchFamily="2" charset="2"/>
              <a:buChar char="Ø"/>
              <a:defRPr sz="1200">
                <a:latin typeface="Trebuchet MS" panose="020B0603020202020204" pitchFamily="34" charset="0"/>
              </a:defRPr>
            </a:lvl4pPr>
            <a:lvl5pPr>
              <a:defRPr sz="1200">
                <a:latin typeface="Trebuchet MS" panose="020B0603020202020204" pitchFamily="34" charset="0"/>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10" name="Espaço Reservado para Número de Slide 9"/>
          <p:cNvSpPr>
            <a:spLocks noGrp="1"/>
          </p:cNvSpPr>
          <p:nvPr>
            <p:ph type="sldNum" sz="quarter" idx="12"/>
          </p:nvPr>
        </p:nvSpPr>
        <p:spPr>
          <a:xfrm>
            <a:off x="8100392" y="4767263"/>
            <a:ext cx="586408" cy="273844"/>
          </a:xfrm>
          <a:prstGeom prst="rect">
            <a:avLst/>
          </a:prstGeom>
        </p:spPr>
        <p:txBody>
          <a:bodyPr/>
          <a:lstStyle>
            <a:lvl1pPr>
              <a:defRPr sz="1400" b="1">
                <a:solidFill>
                  <a:schemeClr val="accent1">
                    <a:lumMod val="75000"/>
                  </a:schemeClr>
                </a:solidFill>
              </a:defRPr>
            </a:lvl1pPr>
          </a:lstStyle>
          <a:p>
            <a:fld id="{F7373766-E6F9-41EA-9177-9970CA17C7B1}" type="slidenum">
              <a:rPr lang="pt-BR" smtClean="0"/>
              <a:pPr/>
              <a:t>‹nº›</a:t>
            </a:fld>
            <a:endParaRPr lang="pt-BR" dirty="0"/>
          </a:p>
        </p:txBody>
      </p:sp>
      <p:cxnSp>
        <p:nvCxnSpPr>
          <p:cNvPr id="13" name="Conector reto 12"/>
          <p:cNvCxnSpPr/>
          <p:nvPr userDrawn="1"/>
        </p:nvCxnSpPr>
        <p:spPr>
          <a:xfrm>
            <a:off x="539552" y="4623978"/>
            <a:ext cx="813690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262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a:t>Clique para editar o título mestre</a:t>
            </a:r>
            <a:endParaRPr lang="pt-BR" dirty="0"/>
          </a:p>
        </p:txBody>
      </p:sp>
      <p:sp>
        <p:nvSpPr>
          <p:cNvPr id="3" name="Espaço Reservado para Conteúdo 2"/>
          <p:cNvSpPr>
            <a:spLocks noGrp="1"/>
          </p:cNvSpPr>
          <p:nvPr>
            <p:ph idx="1"/>
          </p:nvPr>
        </p:nvSpPr>
        <p:spPr>
          <a:xfrm>
            <a:off x="3575050" y="204788"/>
            <a:ext cx="5111750" cy="4389835"/>
          </a:xfrm>
        </p:spPr>
        <p:txBody>
          <a:bodyPr>
            <a:normAutofit/>
          </a:bodyPr>
          <a:lstStyle>
            <a:lvl1pPr>
              <a:defRPr sz="2000">
                <a:latin typeface="Trebuchet MS" panose="020B0603020202020204" pitchFamily="34" charset="0"/>
              </a:defRPr>
            </a:lvl1pPr>
            <a:lvl2pPr>
              <a:defRPr sz="1800">
                <a:latin typeface="Trebuchet MS" panose="020B0603020202020204" pitchFamily="34" charset="0"/>
              </a:defRPr>
            </a:lvl2pPr>
            <a:lvl3pPr>
              <a:defRPr sz="16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7" name="Espaço Reservado para Número de Slide 6"/>
          <p:cNvSpPr>
            <a:spLocks noGrp="1"/>
          </p:cNvSpPr>
          <p:nvPr>
            <p:ph type="sldNum" sz="quarter" idx="12"/>
          </p:nvPr>
        </p:nvSpPr>
        <p:spPr>
          <a:xfrm>
            <a:off x="8388424" y="4731990"/>
            <a:ext cx="515119"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1803064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pt-BR" dirty="0"/>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endParaRPr lang="pt-BR" dirty="0"/>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5076056" y="4762135"/>
            <a:ext cx="2133600"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3422615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endParaRPr lang="pt-BR" dirty="0"/>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5076056" y="4762135"/>
            <a:ext cx="2133600"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280253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endParaRPr lang="pt-BR" dirty="0"/>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dirty="0"/>
          </a:p>
        </p:txBody>
      </p:sp>
      <p:sp>
        <p:nvSpPr>
          <p:cNvPr id="6" name="Espaço Reservado para Número de Slide 5"/>
          <p:cNvSpPr>
            <a:spLocks noGrp="1"/>
          </p:cNvSpPr>
          <p:nvPr>
            <p:ph type="sldNum" sz="quarter" idx="12"/>
          </p:nvPr>
        </p:nvSpPr>
        <p:spPr>
          <a:xfrm>
            <a:off x="5076056" y="4762135"/>
            <a:ext cx="2133600"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424573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de título">
    <p:bg>
      <p:bgRef idx="1001">
        <a:schemeClr val="bg2"/>
      </p:bgRef>
    </p:bg>
    <p:spTree>
      <p:nvGrpSpPr>
        <p:cNvPr id="1" name=""/>
        <p:cNvGrpSpPr/>
        <p:nvPr/>
      </p:nvGrpSpPr>
      <p:grpSpPr>
        <a:xfrm>
          <a:off x="0" y="0"/>
          <a:ext cx="0" cy="0"/>
          <a:chOff x="0" y="0"/>
          <a:chExt cx="0" cy="0"/>
        </a:xfrm>
      </p:grpSpPr>
      <p:cxnSp>
        <p:nvCxnSpPr>
          <p:cNvPr id="9" name="Conector reto 8"/>
          <p:cNvCxnSpPr/>
          <p:nvPr userDrawn="1"/>
        </p:nvCxnSpPr>
        <p:spPr>
          <a:xfrm>
            <a:off x="539552" y="4623978"/>
            <a:ext cx="81369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userDrawn="1"/>
        </p:nvSpPr>
        <p:spPr>
          <a:xfrm>
            <a:off x="1691680" y="3921900"/>
            <a:ext cx="5832648" cy="48605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000" kern="1200">
                <a:solidFill>
                  <a:schemeClr val="accent1">
                    <a:lumMod val="75000"/>
                  </a:schemeClr>
                </a:solidFill>
                <a:latin typeface="Britannic Bold" panose="020B0903060703020204" pitchFamily="34" charset="0"/>
                <a:ea typeface="+mj-ea"/>
                <a:cs typeface="+mj-cs"/>
              </a:defRPr>
            </a:lvl1pPr>
          </a:lstStyle>
          <a:p>
            <a:r>
              <a:rPr lang="pt-BR" sz="1600" dirty="0"/>
              <a:t>Carlos Alberto Lopes – </a:t>
            </a:r>
            <a:r>
              <a:rPr lang="pt-BR" sz="1600" dirty="0">
                <a:hlinkClick r:id="rId2"/>
              </a:rPr>
              <a:t>carloslopes@chemvision.com.br</a:t>
            </a:r>
            <a:endParaRPr lang="pt-BR" sz="1600" dirty="0"/>
          </a:p>
          <a:p>
            <a:r>
              <a:rPr lang="pt-BR" sz="1600" dirty="0"/>
              <a:t>Manuel Quintela – </a:t>
            </a:r>
            <a:r>
              <a:rPr lang="pt-BR" sz="1600" dirty="0">
                <a:hlinkClick r:id="rId3"/>
              </a:rPr>
              <a:t>mquintela@chemvision.com.br</a:t>
            </a:r>
            <a:endParaRPr lang="pt-BR" sz="1600" dirty="0"/>
          </a:p>
          <a:p>
            <a:endParaRPr lang="pt-BR" sz="1600" dirty="0"/>
          </a:p>
        </p:txBody>
      </p:sp>
      <p:sp>
        <p:nvSpPr>
          <p:cNvPr id="5" name="CaixaDeTexto 4"/>
          <p:cNvSpPr txBox="1"/>
          <p:nvPr userDrawn="1"/>
        </p:nvSpPr>
        <p:spPr>
          <a:xfrm>
            <a:off x="3239852" y="3024908"/>
            <a:ext cx="2736304" cy="707886"/>
          </a:xfrm>
          <a:prstGeom prst="rect">
            <a:avLst/>
          </a:prstGeom>
          <a:noFill/>
        </p:spPr>
        <p:txBody>
          <a:bodyPr wrap="square" rtlCol="0">
            <a:spAutoFit/>
          </a:bodyPr>
          <a:lstStyle/>
          <a:p>
            <a:pPr algn="ctr"/>
            <a:r>
              <a:rPr lang="pt-BR" sz="4000" dirty="0">
                <a:solidFill>
                  <a:schemeClr val="accent1">
                    <a:lumMod val="75000"/>
                  </a:schemeClr>
                </a:solidFill>
                <a:latin typeface="Britannic Bold" panose="020B0903060703020204" pitchFamily="34" charset="0"/>
                <a:ea typeface="Adobe Fan Heiti Std B" pitchFamily="34" charset="-128"/>
              </a:rPr>
              <a:t>Obrigado!</a:t>
            </a: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528" y="771550"/>
            <a:ext cx="37798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6642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419872" y="2283718"/>
            <a:ext cx="5108104" cy="1021556"/>
          </a:xfrm>
        </p:spPr>
        <p:txBody>
          <a:bodyPr anchor="t">
            <a:noAutofit/>
          </a:bodyPr>
          <a:lstStyle>
            <a:lvl1pPr algn="l">
              <a:defRPr sz="3200" b="1" cap="none" baseline="0">
                <a:solidFill>
                  <a:schemeClr val="accent1">
                    <a:lumMod val="75000"/>
                  </a:schemeClr>
                </a:solidFill>
                <a:latin typeface="Trebuchet MS" panose="020B0603020202020204" pitchFamily="34" charset="0"/>
                <a:ea typeface="Adobe Fangsong Std R" pitchFamily="18" charset="-128"/>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3419872" y="3507854"/>
            <a:ext cx="5108104" cy="909116"/>
          </a:xfrm>
        </p:spPr>
        <p:txBody>
          <a:bodyPr anchor="ctr"/>
          <a:lstStyle>
            <a:lvl1pPr marL="0" indent="0" algn="l">
              <a:buNone/>
              <a:defRPr sz="1600">
                <a:solidFill>
                  <a:schemeClr val="tx1">
                    <a:tint val="75000"/>
                  </a:schemeClr>
                </a:solidFill>
                <a:latin typeface="Trebuchet MS" panose="020B0603020202020204" pitchFamily="34" charset="0"/>
                <a:ea typeface="Adobe Fangsong Std R" pitchFamily="18"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Tree>
    <p:extLst>
      <p:ext uri="{BB962C8B-B14F-4D97-AF65-F5344CB8AC3E}">
        <p14:creationId xmlns:p14="http://schemas.microsoft.com/office/powerpoint/2010/main" val="253331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565571"/>
          </a:xfrm>
        </p:spPr>
        <p:txBody>
          <a:bodyPr>
            <a:normAutofit/>
          </a:bodyPr>
          <a:lstStyle>
            <a:lvl1pPr algn="l">
              <a:defRPr sz="2000" b="1">
                <a:solidFill>
                  <a:schemeClr val="accent1">
                    <a:lumMod val="75000"/>
                  </a:schemeClr>
                </a:solidFill>
                <a:latin typeface="Trebuchet MS" panose="020B0603020202020204" pitchFamily="34" charset="0"/>
                <a:ea typeface="Adobe Fangsong Std R" pitchFamily="18" charset="-128"/>
              </a:defRPr>
            </a:lvl1pPr>
          </a:lstStyle>
          <a:p>
            <a:r>
              <a:rPr lang="pt-BR"/>
              <a:t>Clique para editar o título mestre</a:t>
            </a:r>
            <a:endParaRPr lang="pt-BR" dirty="0"/>
          </a:p>
        </p:txBody>
      </p:sp>
      <p:sp>
        <p:nvSpPr>
          <p:cNvPr id="3" name="Espaço Reservado para Conteúdo 2"/>
          <p:cNvSpPr>
            <a:spLocks noGrp="1"/>
          </p:cNvSpPr>
          <p:nvPr>
            <p:ph sz="half" idx="1"/>
          </p:nvPr>
        </p:nvSpPr>
        <p:spPr>
          <a:xfrm>
            <a:off x="457200" y="915566"/>
            <a:ext cx="4038600" cy="3679057"/>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a:defRPr sz="14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915566"/>
            <a:ext cx="4038600" cy="3679057"/>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a:defRPr sz="14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Número de Slide 6"/>
          <p:cNvSpPr>
            <a:spLocks noGrp="1"/>
          </p:cNvSpPr>
          <p:nvPr>
            <p:ph type="sldNum" sz="quarter" idx="12"/>
          </p:nvPr>
        </p:nvSpPr>
        <p:spPr>
          <a:xfrm>
            <a:off x="8244408" y="4731990"/>
            <a:ext cx="648072"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195457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a:xfrm>
            <a:off x="8316416" y="4731990"/>
            <a:ext cx="629022" cy="273844"/>
          </a:xfrm>
          <a:prstGeom prst="rect">
            <a:avLst/>
          </a:prstGeom>
        </p:spPr>
        <p:txBody>
          <a:bodyPr/>
          <a:lstStyle/>
          <a:p>
            <a:fld id="{F7373766-E6F9-41EA-9177-9970CA17C7B1}" type="slidenum">
              <a:rPr lang="pt-BR" smtClean="0"/>
              <a:pPr/>
              <a:t>‹nº›</a:t>
            </a:fld>
            <a:endParaRPr lang="pt-BR" dirty="0"/>
          </a:p>
        </p:txBody>
      </p:sp>
      <p:sp>
        <p:nvSpPr>
          <p:cNvPr id="6" name="Título 1"/>
          <p:cNvSpPr>
            <a:spLocks noGrp="1"/>
          </p:cNvSpPr>
          <p:nvPr>
            <p:ph type="title"/>
          </p:nvPr>
        </p:nvSpPr>
        <p:spPr>
          <a:xfrm>
            <a:off x="457200" y="205979"/>
            <a:ext cx="8229600" cy="565571"/>
          </a:xfrm>
        </p:spPr>
        <p:txBody>
          <a:bodyPr>
            <a:normAutofit/>
          </a:bodyPr>
          <a:lstStyle>
            <a:lvl1pPr algn="l">
              <a:defRPr sz="2000" b="1">
                <a:solidFill>
                  <a:schemeClr val="accent1">
                    <a:lumMod val="75000"/>
                  </a:schemeClr>
                </a:solidFill>
                <a:latin typeface="Trebuchet MS" panose="020B0603020202020204" pitchFamily="34" charset="0"/>
                <a:ea typeface="Adobe Fangsong Std R" pitchFamily="18" charset="-128"/>
              </a:defRPr>
            </a:lvl1pPr>
          </a:lstStyle>
          <a:p>
            <a:r>
              <a:rPr lang="pt-BR"/>
              <a:t>Clique para editar o título mestre</a:t>
            </a:r>
            <a:endParaRPr lang="pt-BR" dirty="0"/>
          </a:p>
        </p:txBody>
      </p:sp>
    </p:spTree>
    <p:extLst>
      <p:ext uri="{BB962C8B-B14F-4D97-AF65-F5344CB8AC3E}">
        <p14:creationId xmlns:p14="http://schemas.microsoft.com/office/powerpoint/2010/main" val="20910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244408" y="4731990"/>
            <a:ext cx="648072"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118566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a:t>Clique para editar o título mestre</a:t>
            </a:r>
            <a:endParaRPr lang="pt-BR" dirty="0"/>
          </a:p>
        </p:txBody>
      </p:sp>
      <p:sp>
        <p:nvSpPr>
          <p:cNvPr id="3" name="Espaço Reservado para Conteúdo 2"/>
          <p:cNvSpPr>
            <a:spLocks noGrp="1"/>
          </p:cNvSpPr>
          <p:nvPr>
            <p:ph idx="1"/>
          </p:nvPr>
        </p:nvSpPr>
        <p:spPr>
          <a:xfrm>
            <a:off x="3575050" y="204788"/>
            <a:ext cx="5111750" cy="4389835"/>
          </a:xfrm>
        </p:spPr>
        <p:txBody>
          <a:bodyPr>
            <a:normAutofit/>
          </a:bodyPr>
          <a:lstStyle>
            <a:lvl1pPr>
              <a:defRPr sz="2000">
                <a:latin typeface="Trebuchet MS" panose="020B0603020202020204" pitchFamily="34" charset="0"/>
              </a:defRPr>
            </a:lvl1pPr>
            <a:lvl2pPr>
              <a:defRPr sz="1800">
                <a:latin typeface="Trebuchet MS" panose="020B0603020202020204" pitchFamily="34" charset="0"/>
              </a:defRPr>
            </a:lvl2pPr>
            <a:lvl3pPr>
              <a:defRPr sz="16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7" name="Espaço Reservado para Número de Slide 6"/>
          <p:cNvSpPr>
            <a:spLocks noGrp="1"/>
          </p:cNvSpPr>
          <p:nvPr>
            <p:ph type="sldNum" sz="quarter" idx="12"/>
          </p:nvPr>
        </p:nvSpPr>
        <p:spPr>
          <a:xfrm>
            <a:off x="8388424" y="4731990"/>
            <a:ext cx="515119"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414316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pt-BR" dirty="0"/>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endParaRPr lang="pt-BR" dirty="0"/>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5076056" y="4762135"/>
            <a:ext cx="2133600" cy="273844"/>
          </a:xfrm>
          <a:prstGeom prst="rect">
            <a:avLst/>
          </a:prstGeom>
        </p:spPr>
        <p:txBody>
          <a:body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328520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cxnSp>
        <p:nvCxnSpPr>
          <p:cNvPr id="9" name="Conector reto 8"/>
          <p:cNvCxnSpPr/>
          <p:nvPr/>
        </p:nvCxnSpPr>
        <p:spPr>
          <a:xfrm>
            <a:off x="539552" y="4623978"/>
            <a:ext cx="813690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28" y="4606925"/>
            <a:ext cx="24384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Número de Slide 9"/>
          <p:cNvSpPr>
            <a:spLocks noGrp="1"/>
          </p:cNvSpPr>
          <p:nvPr>
            <p:ph type="sldNum" sz="quarter" idx="4"/>
          </p:nvPr>
        </p:nvSpPr>
        <p:spPr>
          <a:xfrm>
            <a:off x="8100392" y="4767263"/>
            <a:ext cx="586408" cy="273844"/>
          </a:xfrm>
          <a:prstGeom prst="rect">
            <a:avLst/>
          </a:prstGeom>
        </p:spPr>
        <p:txBody>
          <a:bodyPr/>
          <a:lstStyle>
            <a:lvl1pPr>
              <a:defRPr sz="1400" b="1">
                <a:solidFill>
                  <a:schemeClr val="accent1">
                    <a:lumMod val="75000"/>
                  </a:schemeClr>
                </a:solidFill>
              </a:defRPr>
            </a:lvl1p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172215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73" r:id="rId12"/>
  </p:sldLayoutIdLst>
  <p:hf hdr="0" dt="0"/>
  <p:txStyles>
    <p:titleStyle>
      <a:lvl1pPr algn="l" defTabSz="914400" rtl="0" eaLnBrk="1" latinLnBrk="0" hangingPunct="1">
        <a:spcBef>
          <a:spcPct val="0"/>
        </a:spcBef>
        <a:buNone/>
        <a:defRPr lang="pt-BR" sz="2000" b="1" kern="1200" dirty="0">
          <a:solidFill>
            <a:schemeClr val="accent1">
              <a:lumMod val="75000"/>
            </a:schemeClr>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528" y="4606925"/>
            <a:ext cx="24384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Número de Slide 9"/>
          <p:cNvSpPr>
            <a:spLocks noGrp="1"/>
          </p:cNvSpPr>
          <p:nvPr>
            <p:ph type="sldNum" sz="quarter" idx="4"/>
          </p:nvPr>
        </p:nvSpPr>
        <p:spPr>
          <a:xfrm>
            <a:off x="8100392" y="4767263"/>
            <a:ext cx="586408" cy="273844"/>
          </a:xfrm>
          <a:prstGeom prst="rect">
            <a:avLst/>
          </a:prstGeom>
        </p:spPr>
        <p:txBody>
          <a:bodyPr/>
          <a:lstStyle>
            <a:lvl1pPr>
              <a:defRPr sz="1400" b="1">
                <a:solidFill>
                  <a:schemeClr val="accent1">
                    <a:lumMod val="75000"/>
                  </a:schemeClr>
                </a:solidFill>
              </a:defRPr>
            </a:lvl1pPr>
          </a:lstStyle>
          <a:p>
            <a:fld id="{F7373766-E6F9-41EA-9177-9970CA17C7B1}" type="slidenum">
              <a:rPr lang="pt-BR" smtClean="0"/>
              <a:pPr/>
              <a:t>‹nº›</a:t>
            </a:fld>
            <a:endParaRPr lang="pt-BR" dirty="0"/>
          </a:p>
        </p:txBody>
      </p:sp>
    </p:spTree>
    <p:extLst>
      <p:ext uri="{BB962C8B-B14F-4D97-AF65-F5344CB8AC3E}">
        <p14:creationId xmlns:p14="http://schemas.microsoft.com/office/powerpoint/2010/main" val="23027589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spcBef>
          <a:spcPct val="0"/>
        </a:spcBef>
        <a:buNone/>
        <a:defRPr lang="pt-BR" sz="2000" b="1" kern="1200" dirty="0">
          <a:solidFill>
            <a:schemeClr val="accent1">
              <a:lumMod val="75000"/>
            </a:schemeClr>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luizmarinho@chemvision.com.br" TargetMode="External"/><Relationship Id="rId2" Type="http://schemas.openxmlformats.org/officeDocument/2006/relationships/hyperlink" Target="mailto:carloslopes@chemvision.com.br"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076056" y="3507854"/>
            <a:ext cx="3456384" cy="860810"/>
          </a:xfrm>
        </p:spPr>
        <p:txBody>
          <a:bodyPr>
            <a:normAutofit/>
          </a:bodyPr>
          <a:lstStyle/>
          <a:p>
            <a:pPr algn="r">
              <a:lnSpc>
                <a:spcPct val="100000"/>
              </a:lnSpc>
            </a:pPr>
            <a:r>
              <a:rPr lang="pt-BR" dirty="0">
                <a:solidFill>
                  <a:schemeClr val="bg1"/>
                </a:solidFill>
                <a:latin typeface="Trebuchet MS" panose="020B0603020202020204" pitchFamily="34" charset="0"/>
              </a:rPr>
              <a:t> </a:t>
            </a:r>
            <a:r>
              <a:rPr lang="pt-BR" sz="1500" dirty="0">
                <a:solidFill>
                  <a:schemeClr val="tx2"/>
                </a:solidFill>
              </a:rPr>
              <a:t>Luiz Fernando Marinho Nunes</a:t>
            </a:r>
          </a:p>
          <a:p>
            <a:pPr algn="r">
              <a:lnSpc>
                <a:spcPct val="100000"/>
              </a:lnSpc>
            </a:pPr>
            <a:r>
              <a:rPr lang="pt-BR" sz="1500" dirty="0">
                <a:solidFill>
                  <a:schemeClr val="tx2"/>
                </a:solidFill>
              </a:rPr>
              <a:t>30 de junho de 2025</a:t>
            </a:r>
          </a:p>
          <a:p>
            <a:pPr>
              <a:lnSpc>
                <a:spcPct val="100000"/>
              </a:lnSpc>
            </a:pPr>
            <a:endParaRPr lang="pt-BR" b="1" dirty="0">
              <a:solidFill>
                <a:schemeClr val="bg1"/>
              </a:solidFill>
              <a:latin typeface="Trebuchet MS" panose="020B0603020202020204" pitchFamily="34" charset="0"/>
            </a:endParaRPr>
          </a:p>
          <a:p>
            <a:pPr algn="r"/>
            <a:endParaRPr lang="pt-BR" dirty="0"/>
          </a:p>
        </p:txBody>
      </p:sp>
      <p:sp>
        <p:nvSpPr>
          <p:cNvPr id="4" name="Título 1"/>
          <p:cNvSpPr txBox="1">
            <a:spLocks/>
          </p:cNvSpPr>
          <p:nvPr/>
        </p:nvSpPr>
        <p:spPr>
          <a:xfrm>
            <a:off x="3347865" y="915567"/>
            <a:ext cx="2448272" cy="122413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accent1">
                    <a:lumMod val="75000"/>
                  </a:schemeClr>
                </a:solidFill>
                <a:latin typeface="Britannic Bold" panose="020B0903060703020204" pitchFamily="34" charset="0"/>
                <a:ea typeface="+mj-ea"/>
                <a:cs typeface="+mj-cs"/>
              </a:defRPr>
            </a:lvl1pPr>
          </a:lstStyle>
          <a:p>
            <a:endParaRPr lang="pt-BR" sz="1600"/>
          </a:p>
        </p:txBody>
      </p:sp>
      <p:sp>
        <p:nvSpPr>
          <p:cNvPr id="5" name="Título 1"/>
          <p:cNvSpPr>
            <a:spLocks noGrp="1"/>
          </p:cNvSpPr>
          <p:nvPr>
            <p:ph type="ctrTitle"/>
          </p:nvPr>
        </p:nvSpPr>
        <p:spPr>
          <a:xfrm>
            <a:off x="1043608" y="1795794"/>
            <a:ext cx="6768752" cy="826000"/>
          </a:xfrm>
        </p:spPr>
        <p:txBody>
          <a:bodyPr>
            <a:noAutofit/>
          </a:bodyPr>
          <a:lstStyle/>
          <a:p>
            <a:pPr algn="l"/>
            <a:r>
              <a:rPr lang="pt-BR" sz="2100" dirty="0">
                <a:solidFill>
                  <a:schemeClr val="tx2"/>
                </a:solidFill>
                <a:latin typeface="Trebuchet MS" panose="020B0603020202020204" pitchFamily="34" charset="0"/>
              </a:rPr>
              <a:t>Transição Energética e Impactos na Indústria Química Brasileira</a:t>
            </a:r>
            <a:endParaRPr lang="pt-BR" sz="2100" dirty="0">
              <a:solidFill>
                <a:schemeClr val="tx2"/>
              </a:solidFill>
            </a:endParaRPr>
          </a:p>
        </p:txBody>
      </p:sp>
      <p:pic>
        <p:nvPicPr>
          <p:cNvPr id="8" name="Imagem 7">
            <a:extLst>
              <a:ext uri="{FF2B5EF4-FFF2-40B4-BE49-F238E27FC236}">
                <a16:creationId xmlns:a16="http://schemas.microsoft.com/office/drawing/2014/main" id="{C5438EDA-4E61-46CE-AA5F-2E764EEFE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774836"/>
            <a:ext cx="3954792" cy="826001"/>
          </a:xfrm>
          <a:prstGeom prst="rect">
            <a:avLst/>
          </a:prstGeom>
        </p:spPr>
      </p:pic>
    </p:spTree>
    <p:extLst>
      <p:ext uri="{BB962C8B-B14F-4D97-AF65-F5344CB8AC3E}">
        <p14:creationId xmlns:p14="http://schemas.microsoft.com/office/powerpoint/2010/main" val="407519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F7373766-E6F9-41EA-9177-9970CA17C7B1}" type="slidenum">
              <a:rPr lang="pt-BR" smtClean="0"/>
              <a:pPr/>
              <a:t>10</a:t>
            </a:fld>
            <a:endParaRPr lang="pt-BR" dirty="0"/>
          </a:p>
        </p:txBody>
      </p:sp>
      <p:sp>
        <p:nvSpPr>
          <p:cNvPr id="3" name="Título 1">
            <a:extLst>
              <a:ext uri="{FF2B5EF4-FFF2-40B4-BE49-F238E27FC236}">
                <a16:creationId xmlns:a16="http://schemas.microsoft.com/office/drawing/2014/main" id="{8808D35D-CE99-2B54-2AE0-E4E57A11E1F0}"/>
              </a:ext>
            </a:extLst>
          </p:cNvPr>
          <p:cNvSpPr txBox="1">
            <a:spLocks/>
          </p:cNvSpPr>
          <p:nvPr/>
        </p:nvSpPr>
        <p:spPr>
          <a:xfrm>
            <a:off x="340161" y="165130"/>
            <a:ext cx="8254093" cy="689542"/>
          </a:xfrm>
          <a:prstGeom prst="rect">
            <a:avLst/>
          </a:prstGeom>
        </p:spPr>
        <p:txBody>
          <a:bodyPr>
            <a:normAutofit/>
          </a:bodyPr>
          <a:lstStyle>
            <a:lvl1pPr algn="l" defTabSz="914400" rtl="0" eaLnBrk="1" latinLnBrk="0" hangingPunct="1">
              <a:spcBef>
                <a:spcPct val="0"/>
              </a:spcBef>
              <a:buNone/>
              <a:defRPr lang="pt-BR" sz="2000" b="1" kern="1200" dirty="0">
                <a:solidFill>
                  <a:schemeClr val="accent1">
                    <a:lumMod val="75000"/>
                  </a:schemeClr>
                </a:solidFill>
                <a:latin typeface="Trebuchet MS" panose="020B0603020202020204" pitchFamily="34" charset="0"/>
                <a:ea typeface="+mj-ea"/>
                <a:cs typeface="+mj-cs"/>
              </a:defRPr>
            </a:lvl1pPr>
          </a:lstStyle>
          <a:p>
            <a:r>
              <a:rPr lang="pt-BR" dirty="0"/>
              <a:t>O Futuro das Matérias-Primas na Petroquímica</a:t>
            </a:r>
          </a:p>
        </p:txBody>
      </p:sp>
      <p:sp>
        <p:nvSpPr>
          <p:cNvPr id="7" name="CaixaDeTexto 6">
            <a:extLst>
              <a:ext uri="{FF2B5EF4-FFF2-40B4-BE49-F238E27FC236}">
                <a16:creationId xmlns:a16="http://schemas.microsoft.com/office/drawing/2014/main" id="{659DC014-8748-4CBD-03A4-DF0EF659E8EB}"/>
              </a:ext>
            </a:extLst>
          </p:cNvPr>
          <p:cNvSpPr txBox="1"/>
          <p:nvPr/>
        </p:nvSpPr>
        <p:spPr>
          <a:xfrm>
            <a:off x="5220072" y="1059578"/>
            <a:ext cx="2220370" cy="3447098"/>
          </a:xfrm>
          <a:prstGeom prst="rect">
            <a:avLst/>
          </a:prstGeom>
          <a:noFill/>
        </p:spPr>
        <p:txBody>
          <a:bodyPr wrap="square" rtlCol="0">
            <a:spAutoFit/>
          </a:bodyPr>
          <a:lstStyle/>
          <a:p>
            <a:r>
              <a:rPr lang="en-US" sz="1000" b="1" dirty="0">
                <a:latin typeface="Trebuchet MS" panose="020B0603020202020204" pitchFamily="34" charset="0"/>
              </a:rPr>
              <a:t>Comentário de Roberto Ramos, CEO da Braskem, no “Earnings Call, 1Q 25”</a:t>
            </a:r>
          </a:p>
          <a:p>
            <a:endParaRPr lang="en-US" sz="1000" dirty="0">
              <a:latin typeface="Trebuchet MS" panose="020B0603020202020204" pitchFamily="34" charset="0"/>
            </a:endParaRPr>
          </a:p>
          <a:p>
            <a:r>
              <a:rPr lang="pt-BR" sz="1000" dirty="0">
                <a:latin typeface="Trebuchet MS" panose="020B0603020202020204" pitchFamily="34" charset="0"/>
              </a:rPr>
              <a:t>Dada a vantagem comparativa, hoje é vantajoso usar etano. Mas, no futuro, digamos que, em vista do processo de eletrificação dos diferentes modais de transporte, reduzamos o uso de gasolina criando um excedente.</a:t>
            </a:r>
          </a:p>
          <a:p>
            <a:endParaRPr lang="pt-BR" sz="1000" dirty="0">
              <a:latin typeface="Trebuchet MS" panose="020B0603020202020204" pitchFamily="34" charset="0"/>
            </a:endParaRPr>
          </a:p>
          <a:p>
            <a:r>
              <a:rPr lang="pt-BR" sz="1000" dirty="0">
                <a:latin typeface="Trebuchet MS" panose="020B0603020202020204" pitchFamily="34" charset="0"/>
              </a:rPr>
              <a:t>Isso pode levar a uma queda nos preços da nafta, e pode significar que ela seja mais competitiva no futuro do que é hoje. </a:t>
            </a:r>
          </a:p>
          <a:p>
            <a:endParaRPr lang="pt-BR" sz="1000" dirty="0">
              <a:latin typeface="Trebuchet MS" panose="020B0603020202020204" pitchFamily="34" charset="0"/>
            </a:endParaRPr>
          </a:p>
          <a:p>
            <a:r>
              <a:rPr lang="pt-BR" sz="1000" dirty="0">
                <a:latin typeface="Trebuchet MS" panose="020B0603020202020204" pitchFamily="34" charset="0"/>
              </a:rPr>
              <a:t>E se nossas unidades puderem ter uma gama diferente de opções para escolher, isso nos permitirá capitalizar essas possibilidades.</a:t>
            </a:r>
          </a:p>
        </p:txBody>
      </p:sp>
      <p:pic>
        <p:nvPicPr>
          <p:cNvPr id="8" name="Imagem 7">
            <a:extLst>
              <a:ext uri="{FF2B5EF4-FFF2-40B4-BE49-F238E27FC236}">
                <a16:creationId xmlns:a16="http://schemas.microsoft.com/office/drawing/2014/main" id="{55408CBB-6245-4E6F-9785-A41FC1945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1001252"/>
            <a:ext cx="3138929" cy="2722626"/>
          </a:xfrm>
          <a:prstGeom prst="rect">
            <a:avLst/>
          </a:prstGeom>
        </p:spPr>
      </p:pic>
      <p:sp>
        <p:nvSpPr>
          <p:cNvPr id="9" name="CaixaDeTexto 8">
            <a:extLst>
              <a:ext uri="{FF2B5EF4-FFF2-40B4-BE49-F238E27FC236}">
                <a16:creationId xmlns:a16="http://schemas.microsoft.com/office/drawing/2014/main" id="{17B6CEA6-0E29-438A-B764-79FA0E204BE7}"/>
              </a:ext>
            </a:extLst>
          </p:cNvPr>
          <p:cNvSpPr txBox="1"/>
          <p:nvPr/>
        </p:nvSpPr>
        <p:spPr>
          <a:xfrm>
            <a:off x="1115615" y="3762736"/>
            <a:ext cx="2328382" cy="215444"/>
          </a:xfrm>
          <a:prstGeom prst="rect">
            <a:avLst/>
          </a:prstGeom>
          <a:noFill/>
        </p:spPr>
        <p:txBody>
          <a:bodyPr wrap="square" rtlCol="0">
            <a:spAutoFit/>
          </a:bodyPr>
          <a:lstStyle/>
          <a:p>
            <a:r>
              <a:rPr lang="pt-BR" sz="800" i="1" dirty="0">
                <a:latin typeface="Trebuchet MS" panose="020B0603020202020204" pitchFamily="34" charset="0"/>
              </a:rPr>
              <a:t>Fonte: DNV – Energy Transition Outlook 2023</a:t>
            </a:r>
          </a:p>
        </p:txBody>
      </p:sp>
      <p:sp>
        <p:nvSpPr>
          <p:cNvPr id="10" name="CaixaDeTexto 9">
            <a:extLst>
              <a:ext uri="{FF2B5EF4-FFF2-40B4-BE49-F238E27FC236}">
                <a16:creationId xmlns:a16="http://schemas.microsoft.com/office/drawing/2014/main" id="{3A024014-1AD3-4BD2-BFD9-2467E25D8784}"/>
              </a:ext>
            </a:extLst>
          </p:cNvPr>
          <p:cNvSpPr txBox="1"/>
          <p:nvPr/>
        </p:nvSpPr>
        <p:spPr>
          <a:xfrm>
            <a:off x="340161" y="539592"/>
            <a:ext cx="7544207" cy="276999"/>
          </a:xfrm>
          <a:prstGeom prst="rect">
            <a:avLst/>
          </a:prstGeom>
          <a:noFill/>
        </p:spPr>
        <p:txBody>
          <a:bodyPr wrap="square">
            <a:spAutoFit/>
          </a:bodyPr>
          <a:lstStyle/>
          <a:p>
            <a:r>
              <a:rPr lang="pt-BR" sz="1200" dirty="0">
                <a:latin typeface="Trebuchet MS" panose="020B0603020202020204" pitchFamily="34" charset="0"/>
              </a:rPr>
              <a:t>Atenção para os produtos do refino, antes destinados ao transporte, como insumos para a petroquímica. </a:t>
            </a:r>
          </a:p>
        </p:txBody>
      </p:sp>
    </p:spTree>
    <p:extLst>
      <p:ext uri="{BB962C8B-B14F-4D97-AF65-F5344CB8AC3E}">
        <p14:creationId xmlns:p14="http://schemas.microsoft.com/office/powerpoint/2010/main" val="371679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F7373766-E6F9-41EA-9177-9970CA17C7B1}" type="slidenum">
              <a:rPr lang="pt-BR" smtClean="0"/>
              <a:pPr/>
              <a:t>11</a:t>
            </a:fld>
            <a:endParaRPr lang="pt-BR" dirty="0"/>
          </a:p>
        </p:txBody>
      </p:sp>
      <p:sp>
        <p:nvSpPr>
          <p:cNvPr id="3" name="Título 10">
            <a:extLst>
              <a:ext uri="{FF2B5EF4-FFF2-40B4-BE49-F238E27FC236}">
                <a16:creationId xmlns:a16="http://schemas.microsoft.com/office/drawing/2014/main" id="{80DEFB76-AC05-41B2-8269-1380357172F2}"/>
              </a:ext>
            </a:extLst>
          </p:cNvPr>
          <p:cNvSpPr txBox="1">
            <a:spLocks/>
          </p:cNvSpPr>
          <p:nvPr/>
        </p:nvSpPr>
        <p:spPr>
          <a:xfrm>
            <a:off x="457200" y="205978"/>
            <a:ext cx="8229600" cy="475562"/>
          </a:xfrm>
          <a:prstGeom prst="rect">
            <a:avLst/>
          </a:prstGeom>
        </p:spPr>
        <p:txBody>
          <a:bodyPr>
            <a:normAutofit fontScale="97500"/>
          </a:bodyPr>
          <a:lstStyle>
            <a:lvl1pPr algn="l" defTabSz="914400" rtl="0" eaLnBrk="1" latinLnBrk="0" hangingPunct="1">
              <a:spcBef>
                <a:spcPct val="0"/>
              </a:spcBef>
              <a:buNone/>
              <a:defRPr lang="pt-BR" sz="2000" b="1" kern="1200" dirty="0">
                <a:solidFill>
                  <a:schemeClr val="accent1">
                    <a:lumMod val="75000"/>
                  </a:schemeClr>
                </a:solidFill>
                <a:latin typeface="Trebuchet MS" panose="020B0603020202020204" pitchFamily="34" charset="0"/>
                <a:ea typeface="+mj-ea"/>
                <a:cs typeface="+mj-cs"/>
              </a:defRPr>
            </a:lvl1pPr>
          </a:lstStyle>
          <a:p>
            <a:r>
              <a:rPr lang="pt-BR" dirty="0"/>
              <a:t>Alternativas Tecnológicas para a Química de Baixo Carbono</a:t>
            </a:r>
          </a:p>
        </p:txBody>
      </p:sp>
      <p:sp>
        <p:nvSpPr>
          <p:cNvPr id="4" name="Espaço Reservado para Conteúdo 15">
            <a:extLst>
              <a:ext uri="{FF2B5EF4-FFF2-40B4-BE49-F238E27FC236}">
                <a16:creationId xmlns:a16="http://schemas.microsoft.com/office/drawing/2014/main" id="{E8F3FE29-0527-4FA6-9BB1-8478F7A3EA52}"/>
              </a:ext>
            </a:extLst>
          </p:cNvPr>
          <p:cNvSpPr txBox="1">
            <a:spLocks/>
          </p:cNvSpPr>
          <p:nvPr/>
        </p:nvSpPr>
        <p:spPr>
          <a:xfrm>
            <a:off x="481893" y="1392619"/>
            <a:ext cx="3672635" cy="29793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z="1200" b="1" dirty="0">
                <a:latin typeface="Trebuchet MS" panose="020B0603020202020204" pitchFamily="34" charset="0"/>
              </a:rPr>
              <a:t>Processo</a:t>
            </a:r>
          </a:p>
          <a:p>
            <a:pPr lvl="1"/>
            <a:r>
              <a:rPr lang="pt-BR" sz="1200" dirty="0">
                <a:latin typeface="Trebuchet MS" panose="020B0603020202020204" pitchFamily="34" charset="0"/>
              </a:rPr>
              <a:t>Eficiência Energética</a:t>
            </a:r>
          </a:p>
          <a:p>
            <a:pPr lvl="1"/>
            <a:r>
              <a:rPr lang="pt-BR" sz="1200" dirty="0">
                <a:latin typeface="Trebuchet MS" panose="020B0603020202020204" pitchFamily="34" charset="0"/>
              </a:rPr>
              <a:t>Craqueamento Elétrico</a:t>
            </a:r>
          </a:p>
          <a:p>
            <a:pPr lvl="1"/>
            <a:r>
              <a:rPr lang="pt-BR" sz="1200" dirty="0">
                <a:latin typeface="Trebuchet MS" panose="020B0603020202020204" pitchFamily="34" charset="0"/>
              </a:rPr>
              <a:t>Hidrogênio Verde como Matéria-prima ou Combustível</a:t>
            </a:r>
          </a:p>
          <a:p>
            <a:r>
              <a:rPr lang="pt-BR" sz="1200" b="1" dirty="0">
                <a:latin typeface="Trebuchet MS" panose="020B0603020202020204" pitchFamily="34" charset="0"/>
              </a:rPr>
              <a:t>Matérias-primas Renováveis</a:t>
            </a:r>
          </a:p>
          <a:p>
            <a:pPr lvl="1"/>
            <a:r>
              <a:rPr lang="pt-BR" sz="1200" dirty="0">
                <a:latin typeface="Trebuchet MS" panose="020B0603020202020204" pitchFamily="34" charset="0"/>
              </a:rPr>
              <a:t>Desidratação do etanol</a:t>
            </a:r>
          </a:p>
          <a:p>
            <a:pPr lvl="1"/>
            <a:r>
              <a:rPr lang="pt-BR" sz="1200" dirty="0">
                <a:latin typeface="Trebuchet MS" panose="020B0603020202020204" pitchFamily="34" charset="0"/>
              </a:rPr>
              <a:t>R-metanol e e-metanol, captura de CO</a:t>
            </a:r>
            <a:r>
              <a:rPr lang="pt-BR" sz="1200" baseline="-25000" dirty="0">
                <a:latin typeface="Trebuchet MS" panose="020B0603020202020204" pitchFamily="34" charset="0"/>
              </a:rPr>
              <a:t>2</a:t>
            </a:r>
          </a:p>
          <a:p>
            <a:pPr lvl="1"/>
            <a:r>
              <a:rPr lang="pt-BR" sz="1200" dirty="0">
                <a:latin typeface="Trebuchet MS" panose="020B0603020202020204" pitchFamily="34" charset="0"/>
              </a:rPr>
              <a:t>Amônia a partir de H</a:t>
            </a:r>
            <a:r>
              <a:rPr lang="pt-BR" sz="1200" baseline="-25000" dirty="0">
                <a:latin typeface="Trebuchet MS" panose="020B0603020202020204" pitchFamily="34" charset="0"/>
              </a:rPr>
              <a:t>2</a:t>
            </a:r>
            <a:r>
              <a:rPr lang="pt-BR" sz="1200" dirty="0">
                <a:latin typeface="Trebuchet MS" panose="020B0603020202020204" pitchFamily="34" charset="0"/>
              </a:rPr>
              <a:t> “verde”</a:t>
            </a:r>
          </a:p>
          <a:p>
            <a:pPr lvl="1"/>
            <a:r>
              <a:rPr lang="pt-BR" sz="1200" dirty="0">
                <a:latin typeface="Trebuchet MS" panose="020B0603020202020204" pitchFamily="34" charset="0"/>
              </a:rPr>
              <a:t>Nafta de Reciclagem Química</a:t>
            </a:r>
          </a:p>
          <a:p>
            <a:r>
              <a:rPr lang="pt-BR" sz="1200" b="1" dirty="0">
                <a:latin typeface="Trebuchet MS" panose="020B0603020202020204" pitchFamily="34" charset="0"/>
              </a:rPr>
              <a:t>Captura de Carbono</a:t>
            </a:r>
          </a:p>
          <a:p>
            <a:pPr marL="0" indent="0">
              <a:buNone/>
            </a:pPr>
            <a:endParaRPr lang="pt-BR" dirty="0"/>
          </a:p>
          <a:p>
            <a:endParaRPr lang="pt-BR" dirty="0"/>
          </a:p>
        </p:txBody>
      </p:sp>
      <p:sp>
        <p:nvSpPr>
          <p:cNvPr id="5" name="CaixaDeTexto 4">
            <a:extLst>
              <a:ext uri="{FF2B5EF4-FFF2-40B4-BE49-F238E27FC236}">
                <a16:creationId xmlns:a16="http://schemas.microsoft.com/office/drawing/2014/main" id="{D1910559-8358-48DE-9054-231BE346B359}"/>
              </a:ext>
            </a:extLst>
          </p:cNvPr>
          <p:cNvSpPr txBox="1"/>
          <p:nvPr/>
        </p:nvSpPr>
        <p:spPr>
          <a:xfrm>
            <a:off x="457201" y="771550"/>
            <a:ext cx="7971358" cy="523220"/>
          </a:xfrm>
          <a:prstGeom prst="rect">
            <a:avLst/>
          </a:prstGeom>
          <a:noFill/>
        </p:spPr>
        <p:txBody>
          <a:bodyPr wrap="square" rtlCol="0">
            <a:spAutoFit/>
          </a:bodyPr>
          <a:lstStyle/>
          <a:p>
            <a:r>
              <a:rPr lang="pt-BR" sz="1400" dirty="0">
                <a:latin typeface="Trebuchet MS" panose="020B0603020202020204" pitchFamily="34" charset="0"/>
              </a:rPr>
              <a:t>A produção de Amônia </a:t>
            </a:r>
            <a:r>
              <a:rPr lang="en-US" sz="1400" dirty="0">
                <a:latin typeface="Trebuchet MS" panose="020B0603020202020204" pitchFamily="34" charset="0"/>
              </a:rPr>
              <a:t>(420 MM t/a CO</a:t>
            </a:r>
            <a:r>
              <a:rPr lang="en-US" sz="1400" baseline="-25000" dirty="0">
                <a:latin typeface="Trebuchet MS" panose="020B0603020202020204" pitchFamily="34" charset="0"/>
              </a:rPr>
              <a:t>2e</a:t>
            </a:r>
            <a:r>
              <a:rPr lang="en-US" sz="1400" dirty="0">
                <a:latin typeface="Trebuchet MS" panose="020B0603020202020204" pitchFamily="34" charset="0"/>
              </a:rPr>
              <a:t>), </a:t>
            </a:r>
            <a:r>
              <a:rPr lang="pt-BR" sz="1400" dirty="0">
                <a:latin typeface="Trebuchet MS" panose="020B0603020202020204" pitchFamily="34" charset="0"/>
              </a:rPr>
              <a:t>Metanol (360 MM t/a CO</a:t>
            </a:r>
            <a:r>
              <a:rPr lang="pt-BR" sz="1400" baseline="-25000" dirty="0">
                <a:latin typeface="Trebuchet MS" panose="020B0603020202020204" pitchFamily="34" charset="0"/>
              </a:rPr>
              <a:t>2e</a:t>
            </a:r>
            <a:r>
              <a:rPr lang="pt-BR" sz="1400" dirty="0">
                <a:latin typeface="Trebuchet MS" panose="020B0603020202020204" pitchFamily="34" charset="0"/>
              </a:rPr>
              <a:t>) e Eteno (260 MM t/a CO</a:t>
            </a:r>
            <a:r>
              <a:rPr lang="pt-BR" sz="1400" baseline="-25000" dirty="0">
                <a:latin typeface="Trebuchet MS" panose="020B0603020202020204" pitchFamily="34" charset="0"/>
              </a:rPr>
              <a:t>2e </a:t>
            </a:r>
            <a:r>
              <a:rPr lang="pt-BR" sz="1400" dirty="0">
                <a:latin typeface="Trebuchet MS" panose="020B0603020202020204" pitchFamily="34" charset="0"/>
              </a:rPr>
              <a:t>) responde pela maior parte dos Gases Efeito Estufa (GEE) gerados pela Química.</a:t>
            </a:r>
          </a:p>
        </p:txBody>
      </p:sp>
      <p:pic>
        <p:nvPicPr>
          <p:cNvPr id="7" name="Imagem 6">
            <a:extLst>
              <a:ext uri="{FF2B5EF4-FFF2-40B4-BE49-F238E27FC236}">
                <a16:creationId xmlns:a16="http://schemas.microsoft.com/office/drawing/2014/main" id="{B6EC3EE8-F2D2-41FA-A04E-87F7E5DAB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664" y="1553600"/>
            <a:ext cx="3843632" cy="2530318"/>
          </a:xfrm>
          <a:prstGeom prst="rect">
            <a:avLst/>
          </a:prstGeom>
        </p:spPr>
      </p:pic>
    </p:spTree>
    <p:extLst>
      <p:ext uri="{BB962C8B-B14F-4D97-AF65-F5344CB8AC3E}">
        <p14:creationId xmlns:p14="http://schemas.microsoft.com/office/powerpoint/2010/main" val="81545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C12390C-C3A2-8C4B-0764-CF9C9FC5EA21}"/>
              </a:ext>
            </a:extLst>
          </p:cNvPr>
          <p:cNvSpPr>
            <a:spLocks noGrp="1"/>
          </p:cNvSpPr>
          <p:nvPr>
            <p:ph type="title"/>
          </p:nvPr>
        </p:nvSpPr>
        <p:spPr>
          <a:xfrm>
            <a:off x="578270" y="1403293"/>
            <a:ext cx="4705104" cy="796008"/>
          </a:xfrm>
        </p:spPr>
        <p:txBody>
          <a:bodyPr/>
          <a:lstStyle/>
          <a:p>
            <a:r>
              <a:rPr lang="pt-BR" sz="2000" dirty="0"/>
              <a:t>Caminhos para a Química com Baixa Intensidade de Carbono no Brasil</a:t>
            </a:r>
          </a:p>
        </p:txBody>
      </p:sp>
      <p:sp>
        <p:nvSpPr>
          <p:cNvPr id="9" name="Espaço Reservado para Texto 8">
            <a:extLst>
              <a:ext uri="{FF2B5EF4-FFF2-40B4-BE49-F238E27FC236}">
                <a16:creationId xmlns:a16="http://schemas.microsoft.com/office/drawing/2014/main" id="{47569060-A724-AE43-CF6A-1931553F19A3}"/>
              </a:ext>
            </a:extLst>
          </p:cNvPr>
          <p:cNvSpPr>
            <a:spLocks noGrp="1"/>
          </p:cNvSpPr>
          <p:nvPr>
            <p:ph type="body" idx="1"/>
          </p:nvPr>
        </p:nvSpPr>
        <p:spPr>
          <a:xfrm>
            <a:off x="677608" y="2885522"/>
            <a:ext cx="7874789" cy="1209680"/>
          </a:xfrm>
        </p:spPr>
        <p:txBody>
          <a:bodyPr>
            <a:normAutofit/>
          </a:bodyPr>
          <a:lstStyle/>
          <a:p>
            <a:r>
              <a:rPr lang="pt-BR" sz="1400" b="1" i="1" dirty="0">
                <a:solidFill>
                  <a:schemeClr val="tx1">
                    <a:lumMod val="65000"/>
                    <a:lumOff val="35000"/>
                  </a:schemeClr>
                </a:solidFill>
              </a:rPr>
              <a:t>A química de base a partir de matérias-primas renováveis guarda semelhanças com o negócio petroquímico, pois os excedentes e subprodutos dos biocombustíveis são as principais opções.</a:t>
            </a:r>
          </a:p>
          <a:p>
            <a:endParaRPr lang="pt-BR" sz="1400" b="1" i="1" dirty="0">
              <a:solidFill>
                <a:schemeClr val="tx1">
                  <a:lumMod val="65000"/>
                  <a:lumOff val="35000"/>
                </a:schemeClr>
              </a:solidFill>
              <a:latin typeface="Trebuchet MS" panose="020B0603020202020204" pitchFamily="34" charset="0"/>
            </a:endParaRPr>
          </a:p>
        </p:txBody>
      </p:sp>
      <p:sp>
        <p:nvSpPr>
          <p:cNvPr id="7" name="Espaço Reservado para Número de Slide 6">
            <a:extLst>
              <a:ext uri="{FF2B5EF4-FFF2-40B4-BE49-F238E27FC236}">
                <a16:creationId xmlns:a16="http://schemas.microsoft.com/office/drawing/2014/main" id="{79217170-15E6-A1B9-22AF-567F0F5BAC83}"/>
              </a:ext>
            </a:extLst>
          </p:cNvPr>
          <p:cNvSpPr>
            <a:spLocks noGrp="1"/>
          </p:cNvSpPr>
          <p:nvPr>
            <p:ph type="sldNum" sz="quarter" idx="4294967295"/>
          </p:nvPr>
        </p:nvSpPr>
        <p:spPr>
          <a:xfrm>
            <a:off x="8552397" y="4767013"/>
            <a:ext cx="586408" cy="273844"/>
          </a:xfrm>
          <a:prstGeom prst="rect">
            <a:avLst/>
          </a:prstGeom>
        </p:spPr>
        <p:txBody>
          <a:bodyPr/>
          <a:lstStyle>
            <a:defPPr>
              <a:defRPr lang="pt-BR"/>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373766-E6F9-41EA-9177-9970CA17C7B1}" type="slidenum">
              <a:rPr lang="pt-BR" smtClean="0"/>
              <a:pPr/>
              <a:t>12</a:t>
            </a:fld>
            <a:endParaRPr lang="pt-BR"/>
          </a:p>
        </p:txBody>
      </p:sp>
      <p:pic>
        <p:nvPicPr>
          <p:cNvPr id="3" name="Imagem 2">
            <a:extLst>
              <a:ext uri="{FF2B5EF4-FFF2-40B4-BE49-F238E27FC236}">
                <a16:creationId xmlns:a16="http://schemas.microsoft.com/office/drawing/2014/main" id="{67E9F4F1-4800-C2A7-1735-2CA6264BD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749" y="343952"/>
            <a:ext cx="2353651" cy="1349324"/>
          </a:xfrm>
          <a:prstGeom prst="rect">
            <a:avLst/>
          </a:prstGeom>
        </p:spPr>
      </p:pic>
      <p:pic>
        <p:nvPicPr>
          <p:cNvPr id="5" name="Imagem 4">
            <a:extLst>
              <a:ext uri="{FF2B5EF4-FFF2-40B4-BE49-F238E27FC236}">
                <a16:creationId xmlns:a16="http://schemas.microsoft.com/office/drawing/2014/main" id="{9B6ADCE1-9036-BD2B-6553-1F21A59BA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749" y="1708650"/>
            <a:ext cx="2388178" cy="1337379"/>
          </a:xfrm>
          <a:prstGeom prst="rect">
            <a:avLst/>
          </a:prstGeom>
        </p:spPr>
      </p:pic>
    </p:spTree>
    <p:extLst>
      <p:ext uri="{BB962C8B-B14F-4D97-AF65-F5344CB8AC3E}">
        <p14:creationId xmlns:p14="http://schemas.microsoft.com/office/powerpoint/2010/main" val="281345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FFB61-2579-4968-3889-EFEEF102357B}"/>
              </a:ext>
            </a:extLst>
          </p:cNvPr>
          <p:cNvSpPr>
            <a:spLocks noGrp="1"/>
          </p:cNvSpPr>
          <p:nvPr>
            <p:ph type="title"/>
          </p:nvPr>
        </p:nvSpPr>
        <p:spPr>
          <a:xfrm>
            <a:off x="323528" y="196531"/>
            <a:ext cx="3672408" cy="367983"/>
          </a:xfrm>
        </p:spPr>
        <p:txBody>
          <a:bodyPr>
            <a:noAutofit/>
          </a:bodyPr>
          <a:lstStyle/>
          <a:p>
            <a:r>
              <a:rPr lang="pt-BR" sz="2100" dirty="0"/>
              <a:t>A Cadeia dos Bioprodutos</a:t>
            </a:r>
          </a:p>
        </p:txBody>
      </p:sp>
      <p:pic>
        <p:nvPicPr>
          <p:cNvPr id="6" name="Espaço Reservado para Conteúdo 5">
            <a:extLst>
              <a:ext uri="{FF2B5EF4-FFF2-40B4-BE49-F238E27FC236}">
                <a16:creationId xmlns:a16="http://schemas.microsoft.com/office/drawing/2014/main" id="{43820269-ECFC-DB3E-03D0-74DC1FE5B67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7864" y="654163"/>
            <a:ext cx="4392488" cy="2868457"/>
          </a:xfrm>
        </p:spPr>
      </p:pic>
      <p:sp>
        <p:nvSpPr>
          <p:cNvPr id="4" name="Espaço Reservado para Número de Slide 3">
            <a:extLst>
              <a:ext uri="{FF2B5EF4-FFF2-40B4-BE49-F238E27FC236}">
                <a16:creationId xmlns:a16="http://schemas.microsoft.com/office/drawing/2014/main" id="{8195D957-EC9F-7744-F685-45C950369641}"/>
              </a:ext>
            </a:extLst>
          </p:cNvPr>
          <p:cNvSpPr>
            <a:spLocks noGrp="1"/>
          </p:cNvSpPr>
          <p:nvPr>
            <p:ph type="sldNum" sz="quarter" idx="12"/>
          </p:nvPr>
        </p:nvSpPr>
        <p:spPr/>
        <p:txBody>
          <a:bodyPr/>
          <a:lstStyle/>
          <a:p>
            <a:fld id="{B3EA69A4-0772-4954-9648-99F45016F0E2}" type="slidenum">
              <a:rPr lang="pt-BR" smtClean="0"/>
              <a:t>13</a:t>
            </a:fld>
            <a:endParaRPr lang="pt-BR"/>
          </a:p>
        </p:txBody>
      </p:sp>
      <p:sp>
        <p:nvSpPr>
          <p:cNvPr id="3" name="CaixaDeTexto 2">
            <a:extLst>
              <a:ext uri="{FF2B5EF4-FFF2-40B4-BE49-F238E27FC236}">
                <a16:creationId xmlns:a16="http://schemas.microsoft.com/office/drawing/2014/main" id="{066954CD-5B61-16DD-E0DE-66ED0C3AAA68}"/>
              </a:ext>
            </a:extLst>
          </p:cNvPr>
          <p:cNvSpPr txBox="1"/>
          <p:nvPr/>
        </p:nvSpPr>
        <p:spPr>
          <a:xfrm>
            <a:off x="539552" y="694457"/>
            <a:ext cx="2736304" cy="2477601"/>
          </a:xfrm>
          <a:prstGeom prst="rect">
            <a:avLst/>
          </a:prstGeom>
          <a:noFill/>
        </p:spPr>
        <p:txBody>
          <a:bodyPr wrap="square" rtlCol="0">
            <a:spAutoFit/>
          </a:bodyPr>
          <a:lstStyle/>
          <a:p>
            <a:pPr algn="ctr">
              <a:spcAft>
                <a:spcPts val="600"/>
              </a:spcAft>
            </a:pPr>
            <a:r>
              <a:rPr lang="en-US" sz="1200" b="1" dirty="0">
                <a:solidFill>
                  <a:schemeClr val="accent1">
                    <a:lumMod val="75000"/>
                  </a:schemeClr>
                </a:solidFill>
                <a:latin typeface="Trebuchet MS" panose="020B0603020202020204" pitchFamily="34" charset="0"/>
              </a:rPr>
              <a:t>Fontes de </a:t>
            </a:r>
          </a:p>
          <a:p>
            <a:pPr algn="ctr">
              <a:spcAft>
                <a:spcPts val="600"/>
              </a:spcAft>
            </a:pPr>
            <a:r>
              <a:rPr lang="en-US" sz="1200" b="1" dirty="0">
                <a:solidFill>
                  <a:schemeClr val="accent1">
                    <a:lumMod val="75000"/>
                  </a:schemeClr>
                </a:solidFill>
                <a:latin typeface="Trebuchet MS" panose="020B0603020202020204" pitchFamily="34" charset="0"/>
              </a:rPr>
              <a:t>matérias-primas</a:t>
            </a:r>
          </a:p>
          <a:p>
            <a:pPr algn="ctr">
              <a:spcAft>
                <a:spcPts val="600"/>
              </a:spcAft>
            </a:pPr>
            <a:endParaRPr lang="en-US" sz="1200" b="1" dirty="0">
              <a:solidFill>
                <a:schemeClr val="accent1">
                  <a:lumMod val="75000"/>
                </a:schemeClr>
              </a:solidFill>
              <a:latin typeface="Trebuchet MS" panose="020B0603020202020204" pitchFamily="34" charset="0"/>
            </a:endParaRPr>
          </a:p>
          <a:p>
            <a:pPr marL="342900" indent="-342900">
              <a:spcAft>
                <a:spcPts val="600"/>
              </a:spcAft>
              <a:buFont typeface="+mj-lt"/>
              <a:buAutoNum type="arabicPeriod"/>
            </a:pPr>
            <a:r>
              <a:rPr lang="en-US" sz="1200" b="1" dirty="0">
                <a:solidFill>
                  <a:schemeClr val="accent1">
                    <a:lumMod val="75000"/>
                  </a:schemeClr>
                </a:solidFill>
                <a:latin typeface="Trebuchet MS" panose="020B0603020202020204" pitchFamily="34" charset="0"/>
              </a:rPr>
              <a:t>Culturas produtoras de Lignocelulose;</a:t>
            </a:r>
          </a:p>
          <a:p>
            <a:pPr marL="342900" indent="-342900">
              <a:spcAft>
                <a:spcPts val="600"/>
              </a:spcAft>
              <a:buFont typeface="+mj-lt"/>
              <a:buAutoNum type="arabicPeriod"/>
            </a:pPr>
            <a:r>
              <a:rPr lang="en-US" sz="1200" b="1" dirty="0">
                <a:solidFill>
                  <a:schemeClr val="accent1">
                    <a:lumMod val="75000"/>
                  </a:schemeClr>
                </a:solidFill>
                <a:latin typeface="Trebuchet MS" panose="020B0603020202020204" pitchFamily="34" charset="0"/>
              </a:rPr>
              <a:t>Culturas produtoras de Amido; </a:t>
            </a:r>
          </a:p>
          <a:p>
            <a:pPr marL="342900" indent="-342900">
              <a:spcAft>
                <a:spcPts val="600"/>
              </a:spcAft>
              <a:buFont typeface="+mj-lt"/>
              <a:buAutoNum type="arabicPeriod"/>
            </a:pPr>
            <a:r>
              <a:rPr lang="en-US" sz="1200" b="1" dirty="0">
                <a:solidFill>
                  <a:schemeClr val="accent1">
                    <a:lumMod val="75000"/>
                  </a:schemeClr>
                </a:solidFill>
                <a:latin typeface="Trebuchet MS" panose="020B0603020202020204" pitchFamily="34" charset="0"/>
              </a:rPr>
              <a:t>Culturas produtoras de  Açucar; </a:t>
            </a:r>
          </a:p>
          <a:p>
            <a:pPr marL="342900" indent="-342900">
              <a:spcAft>
                <a:spcPts val="600"/>
              </a:spcAft>
              <a:buFont typeface="+mj-lt"/>
              <a:buAutoNum type="arabicPeriod"/>
            </a:pPr>
            <a:r>
              <a:rPr lang="en-US" sz="1200" b="1" dirty="0">
                <a:solidFill>
                  <a:schemeClr val="accent1">
                    <a:lumMod val="75000"/>
                  </a:schemeClr>
                </a:solidFill>
                <a:latin typeface="Trebuchet MS" panose="020B0603020202020204" pitchFamily="34" charset="0"/>
              </a:rPr>
              <a:t>Culturas Produtoras de Óleos;</a:t>
            </a:r>
          </a:p>
          <a:p>
            <a:pPr marL="342900" indent="-342900">
              <a:spcAft>
                <a:spcPts val="600"/>
              </a:spcAft>
              <a:buFont typeface="+mj-lt"/>
              <a:buAutoNum type="arabicPeriod"/>
            </a:pPr>
            <a:r>
              <a:rPr lang="en-US" sz="1200" b="1" dirty="0">
                <a:solidFill>
                  <a:schemeClr val="accent1">
                    <a:lumMod val="75000"/>
                  </a:schemeClr>
                </a:solidFill>
                <a:latin typeface="Trebuchet MS" panose="020B0603020202020204" pitchFamily="34" charset="0"/>
              </a:rPr>
              <a:t>Cultivo de Algas</a:t>
            </a:r>
            <a:endParaRPr lang="pt-BR" sz="1200" dirty="0"/>
          </a:p>
        </p:txBody>
      </p:sp>
      <p:sp>
        <p:nvSpPr>
          <p:cNvPr id="5" name="CaixaDeTexto 4">
            <a:extLst>
              <a:ext uri="{FF2B5EF4-FFF2-40B4-BE49-F238E27FC236}">
                <a16:creationId xmlns:a16="http://schemas.microsoft.com/office/drawing/2014/main" id="{D08F1D0E-4FF8-44D8-92C3-EBBC851CAE19}"/>
              </a:ext>
            </a:extLst>
          </p:cNvPr>
          <p:cNvSpPr txBox="1"/>
          <p:nvPr/>
        </p:nvSpPr>
        <p:spPr>
          <a:xfrm>
            <a:off x="467544" y="3620972"/>
            <a:ext cx="7992888" cy="461665"/>
          </a:xfrm>
          <a:prstGeom prst="rect">
            <a:avLst/>
          </a:prstGeom>
          <a:noFill/>
        </p:spPr>
        <p:txBody>
          <a:bodyPr wrap="square" rtlCol="0">
            <a:spAutoFit/>
          </a:bodyPr>
          <a:lstStyle/>
          <a:p>
            <a:pPr algn="just"/>
            <a:r>
              <a:rPr lang="pt-BR" sz="1200" i="1" dirty="0">
                <a:solidFill>
                  <a:schemeClr val="tx1">
                    <a:lumMod val="75000"/>
                    <a:lumOff val="25000"/>
                  </a:schemeClr>
                </a:solidFill>
                <a:latin typeface="Trebuchet MS" panose="020B0603020202020204" pitchFamily="34" charset="0"/>
              </a:rPr>
              <a:t>Segundo estudo do Instituto SENAI/ ABBI (Associação Brasileira da Bioinovação) existem 225 milhões de hectares de terras degradadas no Brasil, dos quais 108 poderiam ser aproveitados pela bioeconomia.</a:t>
            </a:r>
          </a:p>
        </p:txBody>
      </p:sp>
    </p:spTree>
    <p:extLst>
      <p:ext uri="{BB962C8B-B14F-4D97-AF65-F5344CB8AC3E}">
        <p14:creationId xmlns:p14="http://schemas.microsoft.com/office/powerpoint/2010/main" val="239921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70C5B381-0C8A-0FD1-B59E-E9E3D2131C3B}"/>
              </a:ext>
            </a:extLst>
          </p:cNvPr>
          <p:cNvSpPr>
            <a:spLocks noGrp="1"/>
          </p:cNvSpPr>
          <p:nvPr>
            <p:ph type="title"/>
          </p:nvPr>
        </p:nvSpPr>
        <p:spPr>
          <a:xfrm>
            <a:off x="251520" y="183139"/>
            <a:ext cx="6912768" cy="273844"/>
          </a:xfrm>
        </p:spPr>
        <p:txBody>
          <a:bodyPr>
            <a:normAutofit fontScale="90000"/>
          </a:bodyPr>
          <a:lstStyle/>
          <a:p>
            <a:pPr algn="l"/>
            <a:r>
              <a:rPr lang="pt-BR" sz="2100" b="1" dirty="0">
                <a:latin typeface="Trebuchet MS" panose="020B0603020202020204" pitchFamily="34" charset="0"/>
              </a:rPr>
              <a:t>Critérios da Chemvision de Viabilidade para os Bioprodutos </a:t>
            </a:r>
          </a:p>
        </p:txBody>
      </p:sp>
      <p:sp>
        <p:nvSpPr>
          <p:cNvPr id="2" name="Espaço Reservado para Texto 1">
            <a:extLst>
              <a:ext uri="{FF2B5EF4-FFF2-40B4-BE49-F238E27FC236}">
                <a16:creationId xmlns:a16="http://schemas.microsoft.com/office/drawing/2014/main" id="{24516D4A-C38E-79DC-D5D3-A652C256784D}"/>
              </a:ext>
            </a:extLst>
          </p:cNvPr>
          <p:cNvSpPr>
            <a:spLocks noGrp="1"/>
          </p:cNvSpPr>
          <p:nvPr>
            <p:ph type="body" idx="1"/>
          </p:nvPr>
        </p:nvSpPr>
        <p:spPr>
          <a:xfrm>
            <a:off x="466101" y="496699"/>
            <a:ext cx="4641080" cy="273844"/>
          </a:xfrm>
        </p:spPr>
        <p:txBody>
          <a:bodyPr>
            <a:normAutofit fontScale="62500" lnSpcReduction="20000"/>
          </a:bodyPr>
          <a:lstStyle/>
          <a:p>
            <a:pPr algn="ctr"/>
            <a:r>
              <a:rPr lang="pt-BR" sz="1800" dirty="0">
                <a:solidFill>
                  <a:schemeClr val="accent1">
                    <a:lumMod val="75000"/>
                  </a:schemeClr>
                </a:solidFill>
                <a:latin typeface="Trebuchet MS" panose="020B0603020202020204" pitchFamily="34" charset="0"/>
              </a:rPr>
              <a:t>Na Cadeia Produtiva Direta</a:t>
            </a:r>
          </a:p>
        </p:txBody>
      </p:sp>
      <p:sp>
        <p:nvSpPr>
          <p:cNvPr id="13" name="Espaço Reservado para Conteúdo 12">
            <a:extLst>
              <a:ext uri="{FF2B5EF4-FFF2-40B4-BE49-F238E27FC236}">
                <a16:creationId xmlns:a16="http://schemas.microsoft.com/office/drawing/2014/main" id="{4217CFB1-5A9D-99F8-8928-54A7E6B3DA3A}"/>
              </a:ext>
            </a:extLst>
          </p:cNvPr>
          <p:cNvSpPr>
            <a:spLocks noGrp="1"/>
          </p:cNvSpPr>
          <p:nvPr>
            <p:ph sz="half" idx="2"/>
          </p:nvPr>
        </p:nvSpPr>
        <p:spPr>
          <a:xfrm>
            <a:off x="251520" y="778877"/>
            <a:ext cx="5040561" cy="3632235"/>
          </a:xfrm>
        </p:spPr>
        <p:txBody>
          <a:bodyPr>
            <a:noAutofit/>
          </a:bodyPr>
          <a:lstStyle/>
          <a:p>
            <a:pPr marL="226350" indent="-171450" algn="just">
              <a:spcBef>
                <a:spcPts val="0"/>
              </a:spcBef>
              <a:spcAft>
                <a:spcPts val="400"/>
              </a:spcAft>
              <a:buClr>
                <a:srgbClr val="FF0000"/>
              </a:buClr>
              <a:buFont typeface="Wingdings" panose="05000000000000000000" pitchFamily="2" charset="2"/>
              <a:buChar char="Ø"/>
            </a:pPr>
            <a:r>
              <a:rPr lang="pt-BR" sz="1200"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Valor de mercado maior que o uso como combustível</a:t>
            </a:r>
            <a:endParaRPr lang="pt-BR" sz="1200" b="1" dirty="0">
              <a:solidFill>
                <a:srgbClr val="FF0000"/>
              </a:solidFill>
              <a:latin typeface="Trebuchet MS" panose="020B0603020202020204" pitchFamily="34" charset="0"/>
              <a:ea typeface="Calibri" panose="020F0502020204030204" pitchFamily="34" charset="0"/>
              <a:cs typeface="Arial" panose="020B0604020202020204" pitchFamily="34" charset="0"/>
            </a:endParaRPr>
          </a:p>
          <a:p>
            <a:pPr indent="-288000">
              <a:spcBef>
                <a:spcPts val="0"/>
              </a:spcBef>
              <a:spcAft>
                <a:spcPts val="400"/>
              </a:spcAft>
              <a:buFont typeface="Wingdings" panose="05000000000000000000" pitchFamily="2" charset="2"/>
              <a:buChar char="Ø"/>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Subproduto da produção de biocombustíveis</a:t>
            </a:r>
            <a:endParaRPr lang="pt-BR" sz="1200" b="1"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indent="-288000">
              <a:spcBef>
                <a:spcPts val="0"/>
              </a:spcBef>
              <a:spcAft>
                <a:spcPts val="400"/>
              </a:spcAft>
              <a:buFont typeface="Wingdings" panose="05000000000000000000" pitchFamily="2" charset="2"/>
              <a:buChar char="Ø"/>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Bioprodutos “drop-in”</a:t>
            </a:r>
            <a:endParaRPr lang="pt-BR" sz="1200" b="1"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lvl="1" indent="-288000">
              <a:spcBef>
                <a:spcPts val="0"/>
              </a:spcBef>
              <a:spcAft>
                <a:spcPts val="400"/>
              </a:spcAft>
              <a:buFont typeface="Wingdings" panose="05000000000000000000" pitchFamily="2" charset="2"/>
              <a:buChar char="ü"/>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Custo de produção inferior ao alvo de substituição</a:t>
            </a:r>
          </a:p>
          <a:p>
            <a:pPr lvl="1" indent="-288000">
              <a:spcBef>
                <a:spcPts val="0"/>
              </a:spcBef>
              <a:spcAft>
                <a:spcPts val="400"/>
              </a:spcAft>
              <a:buClr>
                <a:srgbClr val="FF0000"/>
              </a:buClr>
              <a:buFont typeface="Wingdings" panose="05000000000000000000" pitchFamily="2" charset="2"/>
              <a:buChar char="ü"/>
            </a:pPr>
            <a:r>
              <a:rPr lang="pt-BR" sz="1200"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Percepção de valor pelo cliente - sobrepreço em relação ao produto substituído</a:t>
            </a:r>
            <a:endParaRPr lang="pt-BR" sz="1200" b="1" dirty="0">
              <a:solidFill>
                <a:srgbClr val="FF0000"/>
              </a:solidFill>
              <a:latin typeface="Trebuchet MS" panose="020B0603020202020204" pitchFamily="34" charset="0"/>
              <a:ea typeface="Calibri" panose="020F0502020204030204" pitchFamily="34" charset="0"/>
              <a:cs typeface="Arial" panose="020B0604020202020204" pitchFamily="34" charset="0"/>
            </a:endParaRPr>
          </a:p>
          <a:p>
            <a:pPr indent="-288000">
              <a:spcBef>
                <a:spcPts val="0"/>
              </a:spcBef>
              <a:spcAft>
                <a:spcPts val="400"/>
              </a:spcAft>
              <a:buFont typeface="Wingdings" panose="05000000000000000000" pitchFamily="2" charset="2"/>
              <a:buChar char="Ø"/>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Mercado bem estabelecido e maduro ou potencial de crescimento</a:t>
            </a:r>
            <a:endParaRPr lang="pt-BR" sz="1200" b="1"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indent="-288000">
              <a:spcBef>
                <a:spcPts val="0"/>
              </a:spcBef>
              <a:spcAft>
                <a:spcPts val="400"/>
              </a:spcAft>
              <a:buFont typeface="Wingdings" panose="05000000000000000000" pitchFamily="2" charset="2"/>
              <a:buChar char="Ø"/>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Flexibilidade da matéria-prima </a:t>
            </a:r>
          </a:p>
          <a:p>
            <a:pPr indent="-288000">
              <a:spcBef>
                <a:spcPts val="0"/>
              </a:spcBef>
              <a:spcAft>
                <a:spcPts val="400"/>
              </a:spcAft>
              <a:buFont typeface="Wingdings" panose="05000000000000000000" pitchFamily="2" charset="2"/>
              <a:buChar char="Ø"/>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Matéria-prima que não concorra com uso alimentar.</a:t>
            </a:r>
          </a:p>
          <a:p>
            <a:pPr lvl="1" indent="-288000">
              <a:spcBef>
                <a:spcPts val="0"/>
              </a:spcBef>
              <a:spcAft>
                <a:spcPts val="400"/>
              </a:spcAft>
              <a:buFont typeface="Wingdings" panose="05000000000000000000" pitchFamily="2" charset="2"/>
              <a:buChar char="ü"/>
            </a:pPr>
            <a:r>
              <a:rPr lang="pt-BR" sz="1200" b="1" dirty="0">
                <a:latin typeface="Trebuchet MS" panose="020B0603020202020204" pitchFamily="34" charset="0"/>
                <a:ea typeface="Calibri" panose="020F0502020204030204" pitchFamily="34" charset="0"/>
                <a:cs typeface="Times New Roman" panose="02020603050405020304" pitchFamily="18" charset="0"/>
              </a:rPr>
              <a:t>Derivados do Biogás/Biometano, óleos vegetais não comestíveis, derivados da celulose e lignina</a:t>
            </a:r>
          </a:p>
          <a:p>
            <a:pPr indent="-288000">
              <a:spcBef>
                <a:spcPts val="0"/>
              </a:spcBef>
              <a:spcAft>
                <a:spcPts val="400"/>
              </a:spcAft>
              <a:buClr>
                <a:srgbClr val="FF0000"/>
              </a:buClr>
              <a:buFont typeface="Wingdings" panose="05000000000000000000" pitchFamily="2" charset="2"/>
              <a:buChar char="Ø"/>
            </a:pPr>
            <a:r>
              <a:rPr lang="pt-BR" sz="1200"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Viabilidade de escalas menores ou ocupação de capacidade ociosa</a:t>
            </a:r>
          </a:p>
          <a:p>
            <a:pPr indent="-288000">
              <a:spcBef>
                <a:spcPts val="0"/>
              </a:spcBef>
              <a:spcAft>
                <a:spcPts val="400"/>
              </a:spcAft>
              <a:buFont typeface="Wingdings" panose="05000000000000000000" pitchFamily="2" charset="2"/>
              <a:buChar char="Ø"/>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Processos intensivos em energia elétrica renovável</a:t>
            </a:r>
            <a:endParaRPr lang="pt-BR" sz="1200" b="1"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indent="-288000">
              <a:spcBef>
                <a:spcPts val="0"/>
              </a:spcBef>
              <a:spcAft>
                <a:spcPts val="400"/>
              </a:spcAft>
              <a:buClr>
                <a:srgbClr val="FF0000"/>
              </a:buClr>
              <a:buFont typeface="Wingdings" panose="05000000000000000000" pitchFamily="2" charset="2"/>
              <a:buChar char="Ø"/>
            </a:pPr>
            <a:r>
              <a:rPr lang="pt-BR" sz="1200" b="1"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Grau de maturidade Tecnológica</a:t>
            </a:r>
          </a:p>
          <a:p>
            <a:pPr indent="-288000">
              <a:spcBef>
                <a:spcPts val="0"/>
              </a:spcBef>
              <a:spcAft>
                <a:spcPts val="400"/>
              </a:spcAft>
              <a:buFont typeface="Wingdings" panose="05000000000000000000" pitchFamily="2" charset="2"/>
              <a:buChar char="Ø"/>
            </a:pPr>
            <a:r>
              <a:rPr lang="pt-BR" sz="12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Existência de Créditos de Carbono</a:t>
            </a:r>
          </a:p>
          <a:p>
            <a:pPr indent="-288000">
              <a:spcBef>
                <a:spcPts val="0"/>
              </a:spcBef>
              <a:spcAft>
                <a:spcPts val="600"/>
              </a:spcAft>
            </a:pPr>
            <a:endParaRPr lang="pt-BR" sz="1200" dirty="0"/>
          </a:p>
        </p:txBody>
      </p:sp>
      <p:sp>
        <p:nvSpPr>
          <p:cNvPr id="3" name="Espaço Reservado para Texto 2">
            <a:extLst>
              <a:ext uri="{FF2B5EF4-FFF2-40B4-BE49-F238E27FC236}">
                <a16:creationId xmlns:a16="http://schemas.microsoft.com/office/drawing/2014/main" id="{62D7C94D-3078-517F-04BE-4BA9C1B9B0A8}"/>
              </a:ext>
            </a:extLst>
          </p:cNvPr>
          <p:cNvSpPr>
            <a:spLocks noGrp="1"/>
          </p:cNvSpPr>
          <p:nvPr>
            <p:ph type="body" sz="quarter" idx="3"/>
          </p:nvPr>
        </p:nvSpPr>
        <p:spPr>
          <a:xfrm>
            <a:off x="5396655" y="658921"/>
            <a:ext cx="3312369" cy="239911"/>
          </a:xfrm>
        </p:spPr>
        <p:txBody>
          <a:bodyPr>
            <a:normAutofit fontScale="62500" lnSpcReduction="20000"/>
          </a:bodyPr>
          <a:lstStyle/>
          <a:p>
            <a:pPr algn="ctr"/>
            <a:r>
              <a:rPr lang="pt-BR" sz="1800" dirty="0">
                <a:solidFill>
                  <a:schemeClr val="accent1">
                    <a:lumMod val="75000"/>
                  </a:schemeClr>
                </a:solidFill>
                <a:latin typeface="Trebuchet MS" panose="020B0603020202020204" pitchFamily="34" charset="0"/>
              </a:rPr>
              <a:t>Fatores Estruturais</a:t>
            </a:r>
          </a:p>
        </p:txBody>
      </p:sp>
      <p:sp>
        <p:nvSpPr>
          <p:cNvPr id="14" name="Espaço Reservado para Conteúdo 13">
            <a:extLst>
              <a:ext uri="{FF2B5EF4-FFF2-40B4-BE49-F238E27FC236}">
                <a16:creationId xmlns:a16="http://schemas.microsoft.com/office/drawing/2014/main" id="{879CA267-D643-86DC-D79F-E77BFA0F93A2}"/>
              </a:ext>
            </a:extLst>
          </p:cNvPr>
          <p:cNvSpPr>
            <a:spLocks noGrp="1"/>
          </p:cNvSpPr>
          <p:nvPr>
            <p:ph sz="quarter" idx="4"/>
          </p:nvPr>
        </p:nvSpPr>
        <p:spPr>
          <a:xfrm>
            <a:off x="5396655" y="1025043"/>
            <a:ext cx="3394701" cy="2698835"/>
          </a:xfrm>
        </p:spPr>
        <p:txBody>
          <a:bodyPr>
            <a:normAutofit fontScale="85000" lnSpcReduction="20000"/>
          </a:bodyPr>
          <a:lstStyle/>
          <a:p>
            <a:pPr>
              <a:lnSpc>
                <a:spcPct val="120000"/>
              </a:lnSpc>
              <a:spcBef>
                <a:spcPts val="0"/>
              </a:spcBef>
              <a:spcAft>
                <a:spcPts val="600"/>
              </a:spcAft>
            </a:pPr>
            <a:r>
              <a:rPr lang="pt-BR" sz="17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O alinhamento aos programas apoiados pelo Estado</a:t>
            </a:r>
          </a:p>
          <a:p>
            <a:pPr>
              <a:lnSpc>
                <a:spcPct val="120000"/>
              </a:lnSpc>
              <a:spcBef>
                <a:spcPts val="0"/>
              </a:spcBef>
              <a:spcAft>
                <a:spcPts val="600"/>
              </a:spcAft>
            </a:pPr>
            <a:r>
              <a:rPr lang="pt-BR" sz="1700" dirty="0">
                <a:solidFill>
                  <a:srgbClr val="000000"/>
                </a:solidFill>
                <a:latin typeface="Trebuchet MS" panose="020B0603020202020204" pitchFamily="34" charset="0"/>
                <a:ea typeface="Calibri" panose="020F0502020204030204" pitchFamily="34" charset="0"/>
                <a:cs typeface="Arial" panose="020B0604020202020204" pitchFamily="34" charset="0"/>
              </a:rPr>
              <a:t>Mercado financeiro responde às políticas ESG das empresas</a:t>
            </a:r>
          </a:p>
          <a:p>
            <a:pPr>
              <a:lnSpc>
                <a:spcPct val="120000"/>
              </a:lnSpc>
              <a:spcBef>
                <a:spcPts val="0"/>
              </a:spcBef>
              <a:spcAft>
                <a:spcPts val="600"/>
              </a:spcAft>
            </a:pPr>
            <a:r>
              <a:rPr lang="pt-BR" sz="17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Tradição e estrutura para pesquisa e desenvolvimento.</a:t>
            </a:r>
            <a:endParaRPr lang="pt-BR" sz="1700"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a:lnSpc>
                <a:spcPct val="120000"/>
              </a:lnSpc>
              <a:spcBef>
                <a:spcPts val="0"/>
              </a:spcBef>
              <a:spcAft>
                <a:spcPts val="600"/>
              </a:spcAft>
            </a:pPr>
            <a:r>
              <a:rPr lang="pt-BR" sz="17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Vantagens sob a ótica da economia circular (descarte, reuso, intensidade de carbono dos produtos transformados).</a:t>
            </a:r>
          </a:p>
          <a:p>
            <a:pPr marL="0" indent="0">
              <a:lnSpc>
                <a:spcPct val="120000"/>
              </a:lnSpc>
              <a:spcBef>
                <a:spcPts val="0"/>
              </a:spcBef>
              <a:spcAft>
                <a:spcPts val="600"/>
              </a:spcAft>
              <a:buNone/>
            </a:pPr>
            <a:endParaRPr lang="pt-BR" sz="2500"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marL="0" indent="0">
              <a:buNone/>
            </a:pPr>
            <a:endParaRPr lang="pt-BR" dirty="0"/>
          </a:p>
        </p:txBody>
      </p:sp>
      <p:sp>
        <p:nvSpPr>
          <p:cNvPr id="4" name="Espaço Reservado para Número de Slide 3">
            <a:extLst>
              <a:ext uri="{FF2B5EF4-FFF2-40B4-BE49-F238E27FC236}">
                <a16:creationId xmlns:a16="http://schemas.microsoft.com/office/drawing/2014/main" id="{E1B0EE36-7706-522D-2A59-91031BDBF5E4}"/>
              </a:ext>
            </a:extLst>
          </p:cNvPr>
          <p:cNvSpPr>
            <a:spLocks noGrp="1"/>
          </p:cNvSpPr>
          <p:nvPr>
            <p:ph type="sldNum" sz="quarter" idx="12"/>
          </p:nvPr>
        </p:nvSpPr>
        <p:spPr>
          <a:xfrm>
            <a:off x="8290737" y="4749788"/>
            <a:ext cx="792088" cy="262475"/>
          </a:xfrm>
        </p:spPr>
        <p:txBody>
          <a:bodyPr/>
          <a:lstStyle/>
          <a:p>
            <a:fld id="{B3EA69A4-0772-4954-9648-99F45016F0E2}" type="slidenum">
              <a:rPr lang="pt-BR" smtClean="0"/>
              <a:t>14</a:t>
            </a:fld>
            <a:endParaRPr lang="pt-BR" dirty="0"/>
          </a:p>
        </p:txBody>
      </p:sp>
      <p:sp>
        <p:nvSpPr>
          <p:cNvPr id="5" name="CaixaDeTexto 4">
            <a:extLst>
              <a:ext uri="{FF2B5EF4-FFF2-40B4-BE49-F238E27FC236}">
                <a16:creationId xmlns:a16="http://schemas.microsoft.com/office/drawing/2014/main" id="{06A216DB-120F-B19D-5A35-2E8C2C3E5A43}"/>
              </a:ext>
            </a:extLst>
          </p:cNvPr>
          <p:cNvSpPr txBox="1"/>
          <p:nvPr/>
        </p:nvSpPr>
        <p:spPr>
          <a:xfrm>
            <a:off x="5220072" y="4700453"/>
            <a:ext cx="2376264" cy="276999"/>
          </a:xfrm>
          <a:prstGeom prst="rect">
            <a:avLst/>
          </a:prstGeom>
          <a:noFill/>
        </p:spPr>
        <p:txBody>
          <a:bodyPr wrap="square" rtlCol="0">
            <a:spAutoFit/>
          </a:bodyPr>
          <a:lstStyle/>
          <a:p>
            <a:r>
              <a:rPr lang="pt-BR" sz="1200" b="1" i="1" dirty="0"/>
              <a:t>Elaboração ChemVision</a:t>
            </a:r>
          </a:p>
        </p:txBody>
      </p:sp>
      <p:sp>
        <p:nvSpPr>
          <p:cNvPr id="6" name="Retângulo 5">
            <a:extLst>
              <a:ext uri="{FF2B5EF4-FFF2-40B4-BE49-F238E27FC236}">
                <a16:creationId xmlns:a16="http://schemas.microsoft.com/office/drawing/2014/main" id="{87FCF79F-BB70-4E4B-911C-35CF4564C280}"/>
              </a:ext>
            </a:extLst>
          </p:cNvPr>
          <p:cNvSpPr/>
          <p:nvPr/>
        </p:nvSpPr>
        <p:spPr>
          <a:xfrm>
            <a:off x="3851920" y="4286038"/>
            <a:ext cx="432048" cy="1131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89E54F55-EC87-4AA4-91FB-C544222578B5}"/>
              </a:ext>
            </a:extLst>
          </p:cNvPr>
          <p:cNvSpPr txBox="1"/>
          <p:nvPr/>
        </p:nvSpPr>
        <p:spPr>
          <a:xfrm>
            <a:off x="4355976" y="4208668"/>
            <a:ext cx="2602632" cy="261610"/>
          </a:xfrm>
          <a:prstGeom prst="rect">
            <a:avLst/>
          </a:prstGeom>
          <a:noFill/>
        </p:spPr>
        <p:txBody>
          <a:bodyPr wrap="square" rtlCol="0">
            <a:spAutoFit/>
          </a:bodyPr>
          <a:lstStyle/>
          <a:p>
            <a:r>
              <a:rPr lang="pt-BR" sz="1100" dirty="0">
                <a:solidFill>
                  <a:srgbClr val="FF0000"/>
                </a:solidFill>
                <a:latin typeface="Trebuchet MS" panose="020B0603020202020204" pitchFamily="34" charset="0"/>
              </a:rPr>
              <a:t>Caso do Eteno de Álcool/PE Verde</a:t>
            </a:r>
          </a:p>
        </p:txBody>
      </p:sp>
    </p:spTree>
    <p:extLst>
      <p:ext uri="{BB962C8B-B14F-4D97-AF65-F5344CB8AC3E}">
        <p14:creationId xmlns:p14="http://schemas.microsoft.com/office/powerpoint/2010/main" val="282134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554ED8-6940-46A7-8136-BAF3E22C2E83}"/>
              </a:ext>
            </a:extLst>
          </p:cNvPr>
          <p:cNvSpPr>
            <a:spLocks noGrp="1"/>
          </p:cNvSpPr>
          <p:nvPr>
            <p:ph type="title"/>
          </p:nvPr>
        </p:nvSpPr>
        <p:spPr>
          <a:xfrm>
            <a:off x="319351" y="213528"/>
            <a:ext cx="8163918" cy="475562"/>
          </a:xfrm>
        </p:spPr>
        <p:txBody>
          <a:bodyPr>
            <a:normAutofit/>
          </a:bodyPr>
          <a:lstStyle/>
          <a:p>
            <a:r>
              <a:rPr lang="pt-BR" sz="2100" dirty="0"/>
              <a:t>Bioprodutos no Brasil</a:t>
            </a:r>
          </a:p>
        </p:txBody>
      </p:sp>
      <p:sp>
        <p:nvSpPr>
          <p:cNvPr id="5" name="Espaço Reservado para Número de Slide 4">
            <a:extLst>
              <a:ext uri="{FF2B5EF4-FFF2-40B4-BE49-F238E27FC236}">
                <a16:creationId xmlns:a16="http://schemas.microsoft.com/office/drawing/2014/main" id="{5FDF4A3B-475C-4D77-965B-1B01F7D3EA48}"/>
              </a:ext>
            </a:extLst>
          </p:cNvPr>
          <p:cNvSpPr>
            <a:spLocks noGrp="1"/>
          </p:cNvSpPr>
          <p:nvPr>
            <p:ph type="sldNum" sz="quarter" idx="12"/>
          </p:nvPr>
        </p:nvSpPr>
        <p:spPr/>
        <p:txBody>
          <a:bodyPr/>
          <a:lstStyle/>
          <a:p>
            <a:fld id="{F7373766-E6F9-41EA-9177-9970CA17C7B1}" type="slidenum">
              <a:rPr lang="pt-BR" smtClean="0"/>
              <a:t>15</a:t>
            </a:fld>
            <a:endParaRPr lang="pt-BR"/>
          </a:p>
        </p:txBody>
      </p:sp>
      <p:pic>
        <p:nvPicPr>
          <p:cNvPr id="9" name="Imagem 8">
            <a:extLst>
              <a:ext uri="{FF2B5EF4-FFF2-40B4-BE49-F238E27FC236}">
                <a16:creationId xmlns:a16="http://schemas.microsoft.com/office/drawing/2014/main" id="{962067B4-8EDD-E4C6-E430-31F90B040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30" y="1159618"/>
            <a:ext cx="4497009" cy="2132212"/>
          </a:xfrm>
          <a:prstGeom prst="rect">
            <a:avLst/>
          </a:prstGeom>
        </p:spPr>
      </p:pic>
      <p:sp>
        <p:nvSpPr>
          <p:cNvPr id="3" name="CaixaDeTexto 2">
            <a:extLst>
              <a:ext uri="{FF2B5EF4-FFF2-40B4-BE49-F238E27FC236}">
                <a16:creationId xmlns:a16="http://schemas.microsoft.com/office/drawing/2014/main" id="{D9781E89-0846-459A-A0D5-793B491C215A}"/>
              </a:ext>
            </a:extLst>
          </p:cNvPr>
          <p:cNvSpPr txBox="1"/>
          <p:nvPr/>
        </p:nvSpPr>
        <p:spPr>
          <a:xfrm>
            <a:off x="312039" y="3435846"/>
            <a:ext cx="4710437" cy="646331"/>
          </a:xfrm>
          <a:prstGeom prst="rect">
            <a:avLst/>
          </a:prstGeom>
          <a:noFill/>
        </p:spPr>
        <p:txBody>
          <a:bodyPr wrap="square" rtlCol="0">
            <a:spAutoFit/>
          </a:bodyPr>
          <a:lstStyle/>
          <a:p>
            <a:pPr algn="just"/>
            <a:r>
              <a:rPr lang="pt-BR" sz="1200" i="1" dirty="0">
                <a:solidFill>
                  <a:schemeClr val="tx1">
                    <a:lumMod val="75000"/>
                    <a:lumOff val="25000"/>
                  </a:schemeClr>
                </a:solidFill>
                <a:latin typeface="Trebuchet MS" panose="020B0603020202020204" pitchFamily="34" charset="0"/>
              </a:rPr>
              <a:t>Em 1977 o Brasil produzia pela via alcoolquímica o eteno, butadieno, aldeído acético, ácido acético, octanol, butanol, éter etílico. </a:t>
            </a:r>
          </a:p>
        </p:txBody>
      </p:sp>
      <p:sp>
        <p:nvSpPr>
          <p:cNvPr id="7" name="CaixaDeTexto 6">
            <a:extLst>
              <a:ext uri="{FF2B5EF4-FFF2-40B4-BE49-F238E27FC236}">
                <a16:creationId xmlns:a16="http://schemas.microsoft.com/office/drawing/2014/main" id="{E1311AE7-A9F3-4934-90CE-98929AE27D55}"/>
              </a:ext>
            </a:extLst>
          </p:cNvPr>
          <p:cNvSpPr txBox="1"/>
          <p:nvPr/>
        </p:nvSpPr>
        <p:spPr>
          <a:xfrm>
            <a:off x="5352917" y="1233209"/>
            <a:ext cx="2736304" cy="3059748"/>
          </a:xfrm>
          <a:prstGeom prst="rect">
            <a:avLst/>
          </a:prstGeom>
          <a:noFill/>
        </p:spPr>
        <p:txBody>
          <a:bodyPr wrap="square">
            <a:spAutoFit/>
          </a:bodyPr>
          <a:lstStyle/>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Derivados da Glicerina</a:t>
            </a: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Arial" panose="020B0604020202020204" pitchFamily="34" charset="0"/>
              </a:rPr>
              <a:t>Derivados dos óleos vegetais</a:t>
            </a: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Hidrogênio e Amônia Verdes</a:t>
            </a: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Biometanol e DME</a:t>
            </a:r>
            <a:endParaRPr lang="pt-BR" sz="1400"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Derivados da Mamona</a:t>
            </a:r>
            <a:endParaRPr lang="pt-BR" sz="1400"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Derivados do Óleo Fúsel</a:t>
            </a: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Derivados da Lignina</a:t>
            </a: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Derivados do Hidrogênio verde</a:t>
            </a:r>
          </a:p>
          <a:p>
            <a:pPr marL="285750" indent="-285750">
              <a:lnSpc>
                <a:spcPct val="110000"/>
              </a:lnSpc>
              <a:spcBef>
                <a:spcPts val="0"/>
              </a:spcBef>
              <a:spcAft>
                <a:spcPts val="600"/>
              </a:spcAft>
              <a:buFont typeface="Wingdings" panose="05000000000000000000" pitchFamily="2" charset="2"/>
              <a:buChar char="ü"/>
            </a:pPr>
            <a:r>
              <a:rPr lang="pt-BR" sz="14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Produtos Eletrointensivos</a:t>
            </a:r>
            <a:endParaRPr lang="pt-BR" sz="1400" dirty="0">
              <a:solidFill>
                <a:srgbClr val="000000"/>
              </a:solidFill>
              <a:latin typeface="Trebuchet MS" panose="020B0603020202020204" pitchFamily="34" charset="0"/>
              <a:ea typeface="Calibri" panose="020F050202020403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AF50A32C-989E-4ED3-BADB-0DC8C01AEC59}"/>
              </a:ext>
            </a:extLst>
          </p:cNvPr>
          <p:cNvSpPr txBox="1"/>
          <p:nvPr/>
        </p:nvSpPr>
        <p:spPr>
          <a:xfrm>
            <a:off x="397534" y="808400"/>
            <a:ext cx="4572000" cy="307777"/>
          </a:xfrm>
          <a:prstGeom prst="rect">
            <a:avLst/>
          </a:prstGeom>
          <a:noFill/>
        </p:spPr>
        <p:txBody>
          <a:bodyPr wrap="square">
            <a:spAutoFit/>
          </a:bodyPr>
          <a:lstStyle/>
          <a:p>
            <a:pPr algn="ctr"/>
            <a:r>
              <a:rPr lang="pt-BR" sz="1400" b="1" dirty="0">
                <a:solidFill>
                  <a:schemeClr val="accent1">
                    <a:lumMod val="75000"/>
                  </a:schemeClr>
                </a:solidFill>
                <a:latin typeface="Trebuchet MS" panose="020B0603020202020204" pitchFamily="34" charset="0"/>
              </a:rPr>
              <a:t>A Alcoolquímica já foi amplamente usada no Brasil</a:t>
            </a:r>
          </a:p>
        </p:txBody>
      </p:sp>
      <p:sp>
        <p:nvSpPr>
          <p:cNvPr id="8" name="CaixaDeTexto 7">
            <a:extLst>
              <a:ext uri="{FF2B5EF4-FFF2-40B4-BE49-F238E27FC236}">
                <a16:creationId xmlns:a16="http://schemas.microsoft.com/office/drawing/2014/main" id="{0E845659-A2DD-4B80-BCE1-72F24F90D1A9}"/>
              </a:ext>
            </a:extLst>
          </p:cNvPr>
          <p:cNvSpPr txBox="1"/>
          <p:nvPr/>
        </p:nvSpPr>
        <p:spPr>
          <a:xfrm>
            <a:off x="5652120" y="808400"/>
            <a:ext cx="2232248" cy="307777"/>
          </a:xfrm>
          <a:prstGeom prst="rect">
            <a:avLst/>
          </a:prstGeom>
          <a:noFill/>
        </p:spPr>
        <p:txBody>
          <a:bodyPr wrap="square" rtlCol="0">
            <a:spAutoFit/>
          </a:bodyPr>
          <a:lstStyle/>
          <a:p>
            <a:pPr algn="ctr"/>
            <a:r>
              <a:rPr lang="pt-BR" sz="1400" b="1" dirty="0">
                <a:solidFill>
                  <a:schemeClr val="accent1">
                    <a:lumMod val="75000"/>
                  </a:schemeClr>
                </a:solidFill>
                <a:latin typeface="Trebuchet MS" panose="020B0603020202020204" pitchFamily="34" charset="0"/>
              </a:rPr>
              <a:t>Outros Produtos  </a:t>
            </a:r>
          </a:p>
        </p:txBody>
      </p:sp>
    </p:spTree>
    <p:extLst>
      <p:ext uri="{BB962C8B-B14F-4D97-AF65-F5344CB8AC3E}">
        <p14:creationId xmlns:p14="http://schemas.microsoft.com/office/powerpoint/2010/main" val="209307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B55FE-B9E7-4B83-BC6F-44E2B83CE773}"/>
              </a:ext>
            </a:extLst>
          </p:cNvPr>
          <p:cNvSpPr>
            <a:spLocks noGrp="1"/>
          </p:cNvSpPr>
          <p:nvPr>
            <p:ph type="title"/>
          </p:nvPr>
        </p:nvSpPr>
        <p:spPr>
          <a:xfrm>
            <a:off x="457200" y="265937"/>
            <a:ext cx="8229600" cy="475562"/>
          </a:xfrm>
        </p:spPr>
        <p:txBody>
          <a:bodyPr/>
          <a:lstStyle/>
          <a:p>
            <a:r>
              <a:rPr lang="pt-BR" dirty="0"/>
              <a:t>Mirando além dos Bioprodutos</a:t>
            </a:r>
          </a:p>
        </p:txBody>
      </p:sp>
      <p:sp>
        <p:nvSpPr>
          <p:cNvPr id="3" name="Espaço Reservado para Conteúdo 2">
            <a:extLst>
              <a:ext uri="{FF2B5EF4-FFF2-40B4-BE49-F238E27FC236}">
                <a16:creationId xmlns:a16="http://schemas.microsoft.com/office/drawing/2014/main" id="{926B4BC7-6254-4719-88B1-63F444BE0A61}"/>
              </a:ext>
            </a:extLst>
          </p:cNvPr>
          <p:cNvSpPr>
            <a:spLocks noGrp="1"/>
          </p:cNvSpPr>
          <p:nvPr>
            <p:ph idx="1"/>
          </p:nvPr>
        </p:nvSpPr>
        <p:spPr>
          <a:xfrm>
            <a:off x="457200" y="829380"/>
            <a:ext cx="2962672" cy="3805070"/>
          </a:xfrm>
        </p:spPr>
        <p:txBody>
          <a:bodyPr>
            <a:normAutofit/>
          </a:bodyPr>
          <a:lstStyle/>
          <a:p>
            <a:r>
              <a:rPr lang="pt-BR" sz="1400" b="1" dirty="0"/>
              <a:t>É possível a redução das emissões e ao mesmo tempo melhoria dos resultados.</a:t>
            </a:r>
          </a:p>
          <a:p>
            <a:pPr lvl="1">
              <a:buFont typeface="Wingdings" panose="05000000000000000000" pitchFamily="2" charset="2"/>
              <a:buChar char="Ø"/>
            </a:pPr>
            <a:r>
              <a:rPr lang="pt-BR" sz="1200" b="1" dirty="0"/>
              <a:t>Investindo nas instalações existentes, </a:t>
            </a:r>
          </a:p>
          <a:p>
            <a:pPr lvl="1">
              <a:buFont typeface="Wingdings" panose="05000000000000000000" pitchFamily="2" charset="2"/>
              <a:buChar char="Ø"/>
            </a:pPr>
            <a:r>
              <a:rPr lang="pt-BR" sz="1200" b="1" dirty="0"/>
              <a:t>Investindo em novas unidades mais eficientes mesmo usando tecnologias tradicionais</a:t>
            </a:r>
          </a:p>
          <a:p>
            <a:endParaRPr lang="pt-BR" sz="1400" b="1" dirty="0"/>
          </a:p>
          <a:p>
            <a:r>
              <a:rPr lang="pt-BR" sz="1400" b="1" dirty="0"/>
              <a:t>Os recursos disponíveis  para Transição no Brasil devem levar em consideração essas possibilidades.</a:t>
            </a:r>
          </a:p>
        </p:txBody>
      </p:sp>
      <p:sp>
        <p:nvSpPr>
          <p:cNvPr id="4" name="Espaço Reservado para Número de Slide 3">
            <a:extLst>
              <a:ext uri="{FF2B5EF4-FFF2-40B4-BE49-F238E27FC236}">
                <a16:creationId xmlns:a16="http://schemas.microsoft.com/office/drawing/2014/main" id="{C918C1AD-424D-4991-BBD6-936FD4079C78}"/>
              </a:ext>
            </a:extLst>
          </p:cNvPr>
          <p:cNvSpPr>
            <a:spLocks noGrp="1"/>
          </p:cNvSpPr>
          <p:nvPr>
            <p:ph type="sldNum" sz="quarter" idx="12"/>
          </p:nvPr>
        </p:nvSpPr>
        <p:spPr/>
        <p:txBody>
          <a:bodyPr/>
          <a:lstStyle/>
          <a:p>
            <a:fld id="{F7373766-E6F9-41EA-9177-9970CA17C7B1}" type="slidenum">
              <a:rPr lang="pt-BR" smtClean="0"/>
              <a:pPr/>
              <a:t>16</a:t>
            </a:fld>
            <a:endParaRPr lang="pt-BR" dirty="0"/>
          </a:p>
        </p:txBody>
      </p:sp>
      <p:pic>
        <p:nvPicPr>
          <p:cNvPr id="8" name="Imagem 7">
            <a:extLst>
              <a:ext uri="{FF2B5EF4-FFF2-40B4-BE49-F238E27FC236}">
                <a16:creationId xmlns:a16="http://schemas.microsoft.com/office/drawing/2014/main" id="{A21216CC-9660-44CB-96E1-759A2D90D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313279"/>
            <a:ext cx="4240104" cy="2790309"/>
          </a:xfrm>
          <a:prstGeom prst="rect">
            <a:avLst/>
          </a:prstGeom>
        </p:spPr>
      </p:pic>
      <mc:AlternateContent xmlns:mc="http://schemas.openxmlformats.org/markup-compatibility/2006" xmlns:p14="http://schemas.microsoft.com/office/powerpoint/2010/main">
        <mc:Choice Requires="p14">
          <p:contentPart p14:bwMode="auto" r:id="rId3">
            <p14:nvContentPartPr>
              <p14:cNvPr id="25" name="Tinta 24">
                <a:extLst>
                  <a:ext uri="{FF2B5EF4-FFF2-40B4-BE49-F238E27FC236}">
                    <a16:creationId xmlns:a16="http://schemas.microsoft.com/office/drawing/2014/main" id="{4F74C68B-45C6-4513-B9A5-37EF0A04C2D2}"/>
                  </a:ext>
                </a:extLst>
              </p14:cNvPr>
              <p14:cNvContentPartPr/>
              <p14:nvPr/>
            </p14:nvContentPartPr>
            <p14:xfrm>
              <a:off x="3749642" y="2283718"/>
              <a:ext cx="1503360" cy="1671120"/>
            </p14:xfrm>
          </p:contentPart>
        </mc:Choice>
        <mc:Fallback xmlns="">
          <p:pic>
            <p:nvPicPr>
              <p:cNvPr id="25" name="Tinta 24">
                <a:extLst>
                  <a:ext uri="{FF2B5EF4-FFF2-40B4-BE49-F238E27FC236}">
                    <a16:creationId xmlns:a16="http://schemas.microsoft.com/office/drawing/2014/main" id="{4F74C68B-45C6-4513-B9A5-37EF0A04C2D2}"/>
                  </a:ext>
                </a:extLst>
              </p:cNvPr>
              <p:cNvPicPr/>
              <p:nvPr/>
            </p:nvPicPr>
            <p:blipFill>
              <a:blip r:embed="rId4"/>
              <a:stretch>
                <a:fillRect/>
              </a:stretch>
            </p:blipFill>
            <p:spPr>
              <a:xfrm>
                <a:off x="3721202" y="2255278"/>
                <a:ext cx="1560240" cy="1728000"/>
              </a:xfrm>
              <a:prstGeom prst="rect">
                <a:avLst/>
              </a:prstGeom>
            </p:spPr>
          </p:pic>
        </mc:Fallback>
      </mc:AlternateContent>
      <p:sp>
        <p:nvSpPr>
          <p:cNvPr id="7" name="CaixaDeTexto 6">
            <a:extLst>
              <a:ext uri="{FF2B5EF4-FFF2-40B4-BE49-F238E27FC236}">
                <a16:creationId xmlns:a16="http://schemas.microsoft.com/office/drawing/2014/main" id="{271A1BE2-AD7F-44D1-9903-B2E154C56F31}"/>
              </a:ext>
            </a:extLst>
          </p:cNvPr>
          <p:cNvSpPr txBox="1"/>
          <p:nvPr/>
        </p:nvSpPr>
        <p:spPr>
          <a:xfrm>
            <a:off x="3746303" y="793593"/>
            <a:ext cx="4240104" cy="415498"/>
          </a:xfrm>
          <a:prstGeom prst="rect">
            <a:avLst/>
          </a:prstGeom>
          <a:noFill/>
        </p:spPr>
        <p:txBody>
          <a:bodyPr wrap="square" rtlCol="0">
            <a:spAutoFit/>
          </a:bodyPr>
          <a:lstStyle/>
          <a:p>
            <a:pPr algn="ctr"/>
            <a:r>
              <a:rPr lang="pt-BR" sz="1050" b="1" dirty="0">
                <a:solidFill>
                  <a:schemeClr val="accent1">
                    <a:lumMod val="75000"/>
                  </a:schemeClr>
                </a:solidFill>
                <a:latin typeface="Trebuchet MS" panose="020B0603020202020204" pitchFamily="34" charset="0"/>
              </a:rPr>
              <a:t>Curva MACC </a:t>
            </a:r>
          </a:p>
          <a:p>
            <a:pPr algn="ctr"/>
            <a:r>
              <a:rPr lang="pt-BR" sz="1050" b="1" dirty="0">
                <a:solidFill>
                  <a:schemeClr val="accent1">
                    <a:lumMod val="75000"/>
                  </a:schemeClr>
                </a:solidFill>
                <a:latin typeface="Trebuchet MS" panose="020B0603020202020204" pitchFamily="34" charset="0"/>
              </a:rPr>
              <a:t>Custo Marginal de Abatimento de Carbono</a:t>
            </a:r>
          </a:p>
        </p:txBody>
      </p:sp>
    </p:spTree>
    <p:extLst>
      <p:ext uri="{BB962C8B-B14F-4D97-AF65-F5344CB8AC3E}">
        <p14:creationId xmlns:p14="http://schemas.microsoft.com/office/powerpoint/2010/main" val="301195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FE917C71-DCF4-47F5-86DD-B293A1D5324C}"/>
              </a:ext>
            </a:extLst>
          </p:cNvPr>
          <p:cNvSpPr>
            <a:spLocks noGrp="1"/>
          </p:cNvSpPr>
          <p:nvPr>
            <p:ph type="title"/>
          </p:nvPr>
        </p:nvSpPr>
        <p:spPr>
          <a:xfrm>
            <a:off x="457200" y="61963"/>
            <a:ext cx="8229600" cy="565571"/>
          </a:xfrm>
        </p:spPr>
        <p:txBody>
          <a:bodyPr/>
          <a:lstStyle/>
          <a:p>
            <a:r>
              <a:rPr lang="pt-BR" dirty="0"/>
              <a:t>A Química Brasileira no Jogo da Transição</a:t>
            </a:r>
          </a:p>
        </p:txBody>
      </p:sp>
      <p:sp>
        <p:nvSpPr>
          <p:cNvPr id="8" name="Espaço Reservado para Conteúdo 7">
            <a:extLst>
              <a:ext uri="{FF2B5EF4-FFF2-40B4-BE49-F238E27FC236}">
                <a16:creationId xmlns:a16="http://schemas.microsoft.com/office/drawing/2014/main" id="{38D04C55-FFE0-4A6C-B675-778A9CC7105E}"/>
              </a:ext>
            </a:extLst>
          </p:cNvPr>
          <p:cNvSpPr>
            <a:spLocks noGrp="1"/>
          </p:cNvSpPr>
          <p:nvPr>
            <p:ph sz="half" idx="1"/>
          </p:nvPr>
        </p:nvSpPr>
        <p:spPr>
          <a:xfrm>
            <a:off x="1475656" y="2049056"/>
            <a:ext cx="7395104" cy="2394902"/>
          </a:xfrm>
        </p:spPr>
        <p:txBody>
          <a:bodyPr>
            <a:noAutofit/>
          </a:bodyPr>
          <a:lstStyle/>
          <a:p>
            <a:pPr marL="0" indent="-457200">
              <a:spcAft>
                <a:spcPts val="600"/>
              </a:spcAft>
              <a:buNone/>
            </a:pPr>
            <a:r>
              <a:rPr lang="pt-BR" sz="1200" b="1" dirty="0">
                <a:solidFill>
                  <a:schemeClr val="accent1">
                    <a:lumMod val="75000"/>
                  </a:schemeClr>
                </a:solidFill>
                <a:latin typeface="Trebuchet MS" panose="020B0603020202020204" pitchFamily="34" charset="0"/>
              </a:rPr>
              <a:t>A COP 30, em Belém, é importante para a Indústria Química Brasileira</a:t>
            </a:r>
          </a:p>
          <a:p>
            <a:pPr marL="360000" indent="-360000">
              <a:spcBef>
                <a:spcPts val="0"/>
              </a:spcBef>
              <a:spcAft>
                <a:spcPts val="600"/>
              </a:spcAft>
              <a:buFont typeface="Wingdings" panose="05000000000000000000" pitchFamily="2" charset="2"/>
              <a:buChar char="ü"/>
            </a:pPr>
            <a:r>
              <a:rPr lang="pt-BR" sz="1100" b="1" dirty="0">
                <a:solidFill>
                  <a:schemeClr val="tx1">
                    <a:lumMod val="85000"/>
                    <a:lumOff val="15000"/>
                  </a:schemeClr>
                </a:solidFill>
              </a:rPr>
              <a:t>Discussão sobre a incorporação dos produtos da Agricultura que “competem” com alimentos, na visão europeia.</a:t>
            </a:r>
          </a:p>
          <a:p>
            <a:pPr marL="360000" indent="-360000">
              <a:spcBef>
                <a:spcPts val="0"/>
              </a:spcBef>
              <a:spcAft>
                <a:spcPts val="600"/>
              </a:spcAft>
              <a:buFont typeface="Wingdings" panose="05000000000000000000" pitchFamily="2" charset="2"/>
              <a:buChar char="ü"/>
            </a:pPr>
            <a:r>
              <a:rPr lang="pt-BR" sz="1100" b="1" dirty="0">
                <a:solidFill>
                  <a:schemeClr val="tx1">
                    <a:lumMod val="85000"/>
                    <a:lumOff val="15000"/>
                  </a:schemeClr>
                </a:solidFill>
              </a:rPr>
              <a:t>Pressões contra a exploração da Margem Equatorial</a:t>
            </a:r>
          </a:p>
          <a:p>
            <a:pPr marL="360000" indent="-360000">
              <a:spcAft>
                <a:spcPts val="600"/>
              </a:spcAft>
              <a:buNone/>
            </a:pPr>
            <a:r>
              <a:rPr lang="pt-BR" sz="1200" b="1" dirty="0">
                <a:solidFill>
                  <a:schemeClr val="accent1">
                    <a:lumMod val="75000"/>
                  </a:schemeClr>
                </a:solidFill>
              </a:rPr>
              <a:t>Onde está o financiamento?</a:t>
            </a:r>
          </a:p>
          <a:p>
            <a:pPr marL="360000" indent="-360000">
              <a:spcBef>
                <a:spcPts val="0"/>
              </a:spcBef>
              <a:spcAft>
                <a:spcPts val="600"/>
              </a:spcAft>
              <a:buFont typeface="Wingdings" panose="05000000000000000000" pitchFamily="2" charset="2"/>
              <a:buChar char="ü"/>
            </a:pPr>
            <a:r>
              <a:rPr lang="pt-BR" sz="1100" b="1" dirty="0">
                <a:solidFill>
                  <a:schemeClr val="tx1">
                    <a:lumMod val="85000"/>
                    <a:lumOff val="15000"/>
                  </a:schemeClr>
                </a:solidFill>
              </a:rPr>
              <a:t>NIB (Nova Indústria Brasileira)</a:t>
            </a:r>
          </a:p>
          <a:p>
            <a:pPr marL="360000" indent="-360000">
              <a:spcBef>
                <a:spcPts val="0"/>
              </a:spcBef>
              <a:spcAft>
                <a:spcPts val="600"/>
              </a:spcAft>
              <a:buFont typeface="Wingdings" panose="05000000000000000000" pitchFamily="2" charset="2"/>
              <a:buChar char="ü"/>
            </a:pPr>
            <a:r>
              <a:rPr lang="pt-BR" sz="1100" b="1" dirty="0">
                <a:solidFill>
                  <a:schemeClr val="tx1">
                    <a:lumMod val="85000"/>
                    <a:lumOff val="15000"/>
                  </a:schemeClr>
                </a:solidFill>
              </a:rPr>
              <a:t>A Taxonomia (conduzida pelo Ministério da Fazenda)</a:t>
            </a:r>
          </a:p>
          <a:p>
            <a:pPr marL="360000" indent="-360000">
              <a:spcBef>
                <a:spcPts val="0"/>
              </a:spcBef>
              <a:spcAft>
                <a:spcPts val="600"/>
              </a:spcAft>
              <a:buFont typeface="Wingdings" panose="05000000000000000000" pitchFamily="2" charset="2"/>
              <a:buChar char="ü"/>
            </a:pPr>
            <a:r>
              <a:rPr lang="pt-BR" sz="1100" b="1" dirty="0">
                <a:solidFill>
                  <a:schemeClr val="tx1">
                    <a:lumMod val="85000"/>
                    <a:lumOff val="15000"/>
                  </a:schemeClr>
                </a:solidFill>
              </a:rPr>
              <a:t>Papel do BNDES: O Fundo Clima, com orçamento de R$ 14 bi em 2025, e taxas que variam de 1% a 8% a.a, financia, projetos de transição energética, mobilidade verde e preservação de florestas.</a:t>
            </a:r>
            <a:r>
              <a:rPr lang="pt-BR" sz="1100" b="1" i="0" u="none" strike="noStrike" baseline="0" dirty="0"/>
              <a:t> </a:t>
            </a:r>
            <a:endParaRPr lang="pt-BR" sz="1100" b="1" dirty="0"/>
          </a:p>
        </p:txBody>
      </p:sp>
      <p:sp>
        <p:nvSpPr>
          <p:cNvPr id="23" name="Espaço Reservado para Conteúdo 22">
            <a:extLst>
              <a:ext uri="{FF2B5EF4-FFF2-40B4-BE49-F238E27FC236}">
                <a16:creationId xmlns:a16="http://schemas.microsoft.com/office/drawing/2014/main" id="{87B3CDA5-6D7A-434A-A013-C2A6B46C172B}"/>
              </a:ext>
            </a:extLst>
          </p:cNvPr>
          <p:cNvSpPr>
            <a:spLocks noGrp="1"/>
          </p:cNvSpPr>
          <p:nvPr>
            <p:ph sz="half" idx="2"/>
          </p:nvPr>
        </p:nvSpPr>
        <p:spPr>
          <a:xfrm>
            <a:off x="457200" y="943834"/>
            <a:ext cx="8291264" cy="655470"/>
          </a:xfrm>
        </p:spPr>
        <p:txBody>
          <a:bodyPr>
            <a:normAutofit fontScale="62500" lnSpcReduction="20000"/>
          </a:bodyPr>
          <a:lstStyle/>
          <a:p>
            <a:pPr marL="0" indent="0">
              <a:buNone/>
            </a:pPr>
            <a:r>
              <a:rPr lang="pt-BR" sz="2200" dirty="0">
                <a:solidFill>
                  <a:schemeClr val="tx1">
                    <a:lumMod val="85000"/>
                    <a:lumOff val="15000"/>
                  </a:schemeClr>
                </a:solidFill>
              </a:rPr>
              <a:t>Não podemos esquecer que a vantagem decorrente da disponibilidade de matérias-primas está longe de garantir o sucesso de uma indústria, que precisa ser construído pela associação da Liderança Tecnológica com Políticas de Estado, Financiamento e a Capacidade de Empreender.</a:t>
            </a:r>
          </a:p>
          <a:p>
            <a:pPr marL="0" indent="0">
              <a:buNone/>
            </a:pPr>
            <a:endParaRPr lang="pt-BR" sz="2200" dirty="0">
              <a:solidFill>
                <a:schemeClr val="tx1">
                  <a:lumMod val="85000"/>
                  <a:lumOff val="15000"/>
                </a:schemeClr>
              </a:solidFill>
            </a:endParaRPr>
          </a:p>
          <a:p>
            <a:pPr marL="0" indent="0">
              <a:buNone/>
            </a:pPr>
            <a:endParaRPr lang="pt-BR" sz="1200" dirty="0">
              <a:solidFill>
                <a:schemeClr val="tx1">
                  <a:lumMod val="85000"/>
                  <a:lumOff val="15000"/>
                </a:schemeClr>
              </a:solidFill>
            </a:endParaRPr>
          </a:p>
          <a:p>
            <a:pPr marL="0" indent="0">
              <a:buNone/>
            </a:pPr>
            <a:endParaRPr lang="pt-BR" sz="1200" dirty="0">
              <a:solidFill>
                <a:schemeClr val="tx1">
                  <a:lumMod val="85000"/>
                  <a:lumOff val="15000"/>
                </a:schemeClr>
              </a:solidFill>
            </a:endParaRPr>
          </a:p>
          <a:p>
            <a:pPr marL="0" indent="0">
              <a:buNone/>
            </a:pPr>
            <a:endParaRPr lang="pt-BR" sz="1200" dirty="0">
              <a:solidFill>
                <a:schemeClr val="tx1">
                  <a:lumMod val="85000"/>
                  <a:lumOff val="15000"/>
                </a:schemeClr>
              </a:solidFill>
            </a:endParaRPr>
          </a:p>
          <a:p>
            <a:pPr marL="0" indent="0">
              <a:buNone/>
            </a:pPr>
            <a:endParaRPr lang="pt-BR" dirty="0"/>
          </a:p>
        </p:txBody>
      </p:sp>
      <p:sp>
        <p:nvSpPr>
          <p:cNvPr id="4" name="Espaço Reservado para Número de Slide 3">
            <a:extLst>
              <a:ext uri="{FF2B5EF4-FFF2-40B4-BE49-F238E27FC236}">
                <a16:creationId xmlns:a16="http://schemas.microsoft.com/office/drawing/2014/main" id="{2206BC56-C1A9-496B-B716-E35CA2D9B539}"/>
              </a:ext>
            </a:extLst>
          </p:cNvPr>
          <p:cNvSpPr>
            <a:spLocks noGrp="1"/>
          </p:cNvSpPr>
          <p:nvPr>
            <p:ph type="sldNum" sz="quarter" idx="12"/>
          </p:nvPr>
        </p:nvSpPr>
        <p:spPr/>
        <p:txBody>
          <a:bodyPr/>
          <a:lstStyle/>
          <a:p>
            <a:fld id="{F7373766-E6F9-41EA-9177-9970CA17C7B1}" type="slidenum">
              <a:rPr lang="pt-BR" smtClean="0"/>
              <a:pPr/>
              <a:t>17</a:t>
            </a:fld>
            <a:endParaRPr lang="pt-BR" dirty="0"/>
          </a:p>
        </p:txBody>
      </p:sp>
      <p:sp>
        <p:nvSpPr>
          <p:cNvPr id="26" name="CaixaDeTexto 25">
            <a:extLst>
              <a:ext uri="{FF2B5EF4-FFF2-40B4-BE49-F238E27FC236}">
                <a16:creationId xmlns:a16="http://schemas.microsoft.com/office/drawing/2014/main" id="{6938BC63-67FD-4F3B-9165-554648FDD11A}"/>
              </a:ext>
            </a:extLst>
          </p:cNvPr>
          <p:cNvSpPr txBox="1"/>
          <p:nvPr/>
        </p:nvSpPr>
        <p:spPr>
          <a:xfrm>
            <a:off x="489616" y="1564695"/>
            <a:ext cx="3528392" cy="369332"/>
          </a:xfrm>
          <a:prstGeom prst="rect">
            <a:avLst/>
          </a:prstGeom>
          <a:noFill/>
        </p:spPr>
        <p:txBody>
          <a:bodyPr wrap="square" rtlCol="0">
            <a:spAutoFit/>
          </a:bodyPr>
          <a:lstStyle/>
          <a:p>
            <a:r>
              <a:rPr lang="pt-BR" b="1" dirty="0">
                <a:solidFill>
                  <a:schemeClr val="accent1">
                    <a:lumMod val="75000"/>
                  </a:schemeClr>
                </a:solidFill>
                <a:latin typeface="Trebuchet MS" panose="020B0603020202020204" pitchFamily="34" charset="0"/>
              </a:rPr>
              <a:t>Pontos de Atenção </a:t>
            </a:r>
          </a:p>
        </p:txBody>
      </p:sp>
      <p:sp>
        <p:nvSpPr>
          <p:cNvPr id="29" name="CaixaDeTexto 28">
            <a:extLst>
              <a:ext uri="{FF2B5EF4-FFF2-40B4-BE49-F238E27FC236}">
                <a16:creationId xmlns:a16="http://schemas.microsoft.com/office/drawing/2014/main" id="{DDA0D1C3-3014-437F-BEE0-22FAC13BDF51}"/>
              </a:ext>
            </a:extLst>
          </p:cNvPr>
          <p:cNvSpPr txBox="1"/>
          <p:nvPr/>
        </p:nvSpPr>
        <p:spPr>
          <a:xfrm>
            <a:off x="457200" y="589864"/>
            <a:ext cx="7653536" cy="276999"/>
          </a:xfrm>
          <a:prstGeom prst="rect">
            <a:avLst/>
          </a:prstGeom>
          <a:noFill/>
        </p:spPr>
        <p:txBody>
          <a:bodyPr wrap="square" rtlCol="0">
            <a:spAutoFit/>
          </a:bodyPr>
          <a:lstStyle/>
          <a:p>
            <a:r>
              <a:rPr lang="pt-BR" sz="1200" dirty="0">
                <a:latin typeface="Trebuchet MS" panose="020B0603020202020204" pitchFamily="34" charset="0"/>
              </a:rPr>
              <a:t>Muitos países usam a Transição Energética como oportunidade para aumentarem a sua competitividade</a:t>
            </a:r>
          </a:p>
        </p:txBody>
      </p:sp>
      <p:pic>
        <p:nvPicPr>
          <p:cNvPr id="5" name="Imagem 4">
            <a:extLst>
              <a:ext uri="{FF2B5EF4-FFF2-40B4-BE49-F238E27FC236}">
                <a16:creationId xmlns:a16="http://schemas.microsoft.com/office/drawing/2014/main" id="{96EA5C48-8CEF-4D3E-9C02-E13DF325A3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616" y="2268751"/>
            <a:ext cx="648072" cy="601781"/>
          </a:xfrm>
          <a:prstGeom prst="rect">
            <a:avLst/>
          </a:prstGeom>
        </p:spPr>
      </p:pic>
      <p:pic>
        <p:nvPicPr>
          <p:cNvPr id="7" name="Imagem 6">
            <a:extLst>
              <a:ext uri="{FF2B5EF4-FFF2-40B4-BE49-F238E27FC236}">
                <a16:creationId xmlns:a16="http://schemas.microsoft.com/office/drawing/2014/main" id="{5DD414DA-6A28-4959-BFA6-1134E6663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6" y="3248273"/>
            <a:ext cx="902671" cy="601781"/>
          </a:xfrm>
          <a:prstGeom prst="rect">
            <a:avLst/>
          </a:prstGeom>
        </p:spPr>
      </p:pic>
    </p:spTree>
    <p:extLst>
      <p:ext uri="{BB962C8B-B14F-4D97-AF65-F5344CB8AC3E}">
        <p14:creationId xmlns:p14="http://schemas.microsoft.com/office/powerpoint/2010/main" val="18775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225FA0C5-CA3F-4EED-AFD1-330A954BC75D}"/>
              </a:ext>
            </a:extLst>
          </p:cNvPr>
          <p:cNvSpPr>
            <a:spLocks noGrp="1"/>
          </p:cNvSpPr>
          <p:nvPr>
            <p:ph type="sldNum" sz="quarter" idx="12"/>
          </p:nvPr>
        </p:nvSpPr>
        <p:spPr/>
        <p:txBody>
          <a:bodyPr/>
          <a:lstStyle/>
          <a:p>
            <a:fld id="{F7373766-E6F9-41EA-9177-9970CA17C7B1}" type="slidenum">
              <a:rPr lang="pt-BR" smtClean="0"/>
              <a:pPr/>
              <a:t>18</a:t>
            </a:fld>
            <a:endParaRPr lang="pt-BR" dirty="0"/>
          </a:p>
        </p:txBody>
      </p:sp>
      <p:sp>
        <p:nvSpPr>
          <p:cNvPr id="6" name="Título 5">
            <a:extLst>
              <a:ext uri="{FF2B5EF4-FFF2-40B4-BE49-F238E27FC236}">
                <a16:creationId xmlns:a16="http://schemas.microsoft.com/office/drawing/2014/main" id="{2D24C263-5414-4D57-88C2-4C5CEED5C5A7}"/>
              </a:ext>
            </a:extLst>
          </p:cNvPr>
          <p:cNvSpPr>
            <a:spLocks noGrp="1"/>
          </p:cNvSpPr>
          <p:nvPr>
            <p:ph type="title"/>
          </p:nvPr>
        </p:nvSpPr>
        <p:spPr>
          <a:xfrm>
            <a:off x="683568" y="650156"/>
            <a:ext cx="2946537" cy="565571"/>
          </a:xfrm>
        </p:spPr>
        <p:txBody>
          <a:bodyPr>
            <a:normAutofit fontScale="90000"/>
          </a:bodyPr>
          <a:lstStyle/>
          <a:p>
            <a:r>
              <a:rPr lang="pt-BR" i="0" dirty="0">
                <a:effectLst/>
              </a:rPr>
              <a:t>Pontos para reflexão</a:t>
            </a:r>
            <a:br>
              <a:rPr lang="pt-BR" i="0" dirty="0">
                <a:effectLst/>
              </a:rPr>
            </a:br>
            <a:endParaRPr lang="pt-BR" dirty="0"/>
          </a:p>
        </p:txBody>
      </p:sp>
      <p:sp>
        <p:nvSpPr>
          <p:cNvPr id="8" name="CaixaDeTexto 7">
            <a:extLst>
              <a:ext uri="{FF2B5EF4-FFF2-40B4-BE49-F238E27FC236}">
                <a16:creationId xmlns:a16="http://schemas.microsoft.com/office/drawing/2014/main" id="{1D71F0A9-FCA8-453E-80DD-15A2453BB8B0}"/>
              </a:ext>
            </a:extLst>
          </p:cNvPr>
          <p:cNvSpPr txBox="1"/>
          <p:nvPr/>
        </p:nvSpPr>
        <p:spPr>
          <a:xfrm>
            <a:off x="323528" y="1856067"/>
            <a:ext cx="8136904" cy="2354491"/>
          </a:xfrm>
          <a:prstGeom prst="rect">
            <a:avLst/>
          </a:prstGeom>
          <a:noFill/>
        </p:spPr>
        <p:txBody>
          <a:bodyPr wrap="square">
            <a:spAutoFit/>
          </a:bodyPr>
          <a:lstStyle/>
          <a:p>
            <a:r>
              <a:rPr lang="pt-BR" sz="1300" b="1" i="0" dirty="0">
                <a:solidFill>
                  <a:srgbClr val="525253"/>
                </a:solidFill>
                <a:effectLst/>
                <a:latin typeface="Trebuchet MS" panose="020B0603020202020204" pitchFamily="34" charset="0"/>
              </a:rPr>
              <a:t>“O primeiro ponto importante para se considerar é que a transição energética, a nível mundial, é um processo que está transformando as cadeias globais de valor e existem duas opções: ou você será movimentado passivamente nessas cadeias, ou terá uma posição ativa e estratégica. Então essa é a única escolha, porque existe muita restrição quando há incerteza.”</a:t>
            </a:r>
          </a:p>
          <a:p>
            <a:r>
              <a:rPr lang="pt-BR" sz="1000" b="1" i="1" dirty="0">
                <a:solidFill>
                  <a:schemeClr val="tx1">
                    <a:lumMod val="75000"/>
                    <a:lumOff val="25000"/>
                  </a:schemeClr>
                </a:solidFill>
                <a:latin typeface="Trebuchet MS" panose="020B0603020202020204" pitchFamily="34" charset="0"/>
              </a:rPr>
              <a:t>(</a:t>
            </a:r>
            <a:r>
              <a:rPr lang="pt-BR" sz="1000" dirty="0">
                <a:solidFill>
                  <a:srgbClr val="525253"/>
                </a:solidFill>
                <a:latin typeface="Trebuchet MS" panose="020B0603020202020204" pitchFamily="34" charset="0"/>
              </a:rPr>
              <a:t>Michelle Hallack, Conselheira da Florence School of Regulation (FSR) </a:t>
            </a:r>
            <a:r>
              <a:rPr lang="pt-BR" sz="1000" i="1" dirty="0">
                <a:solidFill>
                  <a:schemeClr val="tx1">
                    <a:lumMod val="75000"/>
                    <a:lumOff val="25000"/>
                  </a:schemeClr>
                </a:solidFill>
                <a:latin typeface="Trebuchet MS" panose="020B0603020202020204" pitchFamily="34" charset="0"/>
              </a:rPr>
              <a:t>Seminários Temáticos sobre "Neoindustrialização em novas bases e apoio à Inovação nas empresas".  FINEP em 16/01/2024)</a:t>
            </a:r>
          </a:p>
          <a:p>
            <a:endParaRPr lang="pt-BR" sz="1000" i="1" dirty="0">
              <a:solidFill>
                <a:schemeClr val="tx1">
                  <a:lumMod val="75000"/>
                  <a:lumOff val="25000"/>
                </a:schemeClr>
              </a:solidFill>
              <a:latin typeface="Trebuchet MS" panose="020B0603020202020204" pitchFamily="34" charset="0"/>
            </a:endParaRPr>
          </a:p>
          <a:p>
            <a:endParaRPr lang="pt-BR" sz="1300" b="1" i="1" dirty="0">
              <a:solidFill>
                <a:schemeClr val="tx1">
                  <a:lumMod val="75000"/>
                  <a:lumOff val="25000"/>
                </a:schemeClr>
              </a:solidFill>
              <a:latin typeface="Trebuchet MS" panose="020B0603020202020204" pitchFamily="34" charset="0"/>
            </a:endParaRPr>
          </a:p>
          <a:p>
            <a:r>
              <a:rPr lang="pt-BR" sz="1300" b="1" dirty="0">
                <a:solidFill>
                  <a:schemeClr val="tx1">
                    <a:lumMod val="75000"/>
                    <a:lumOff val="25000"/>
                  </a:schemeClr>
                </a:solidFill>
                <a:latin typeface="Trebuchet MS" panose="020B0603020202020204" pitchFamily="34" charset="0"/>
              </a:rPr>
              <a:t>O recuo dos EUA nos financiamento da Transição Energética abre perspectivas de maior competitividade para o Brasil. Os recursos alocados à indústria química devem considerar, além dos bioprodutos, o financiamento dos investimentos que levem à melhoria e maior eficiência de instalações existentes, ou de novos projetos com tecnologias dominadas e menores emissões.</a:t>
            </a:r>
          </a:p>
        </p:txBody>
      </p:sp>
      <p:pic>
        <p:nvPicPr>
          <p:cNvPr id="9" name="Imagem 8">
            <a:extLst>
              <a:ext uri="{FF2B5EF4-FFF2-40B4-BE49-F238E27FC236}">
                <a16:creationId xmlns:a16="http://schemas.microsoft.com/office/drawing/2014/main" id="{6C3C4B85-4A94-4803-B80A-241E2ADE468D}"/>
              </a:ext>
            </a:extLst>
          </p:cNvPr>
          <p:cNvPicPr>
            <a:picLocks noChangeAspect="1"/>
          </p:cNvPicPr>
          <p:nvPr/>
        </p:nvPicPr>
        <p:blipFill>
          <a:blip r:embed="rId3"/>
          <a:stretch>
            <a:fillRect/>
          </a:stretch>
        </p:blipFill>
        <p:spPr>
          <a:xfrm>
            <a:off x="4644008" y="195486"/>
            <a:ext cx="3096344" cy="1444331"/>
          </a:xfrm>
          <a:prstGeom prst="rect">
            <a:avLst/>
          </a:prstGeom>
        </p:spPr>
      </p:pic>
    </p:spTree>
    <p:extLst>
      <p:ext uri="{BB962C8B-B14F-4D97-AF65-F5344CB8AC3E}">
        <p14:creationId xmlns:p14="http://schemas.microsoft.com/office/powerpoint/2010/main" val="252818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59308C2-D9B4-B379-91A7-C86D737CE07C}"/>
              </a:ext>
            </a:extLst>
          </p:cNvPr>
          <p:cNvSpPr>
            <a:spLocks noGrp="1"/>
          </p:cNvSpPr>
          <p:nvPr>
            <p:ph type="title"/>
          </p:nvPr>
        </p:nvSpPr>
        <p:spPr/>
        <p:txBody>
          <a:bodyPr>
            <a:normAutofit fontScale="90000"/>
          </a:bodyPr>
          <a:lstStyle/>
          <a:p>
            <a:pPr>
              <a:lnSpc>
                <a:spcPct val="150000"/>
              </a:lnSpc>
            </a:pPr>
            <a:r>
              <a:rPr lang="pt-BR" sz="1800" dirty="0"/>
              <a:t>Carlos Lopes: </a:t>
            </a:r>
            <a:r>
              <a:rPr lang="pt-BR" sz="1800" dirty="0">
                <a:hlinkClick r:id="rId2"/>
              </a:rPr>
              <a:t>carloslopes@chemvision.com.br</a:t>
            </a:r>
            <a:br>
              <a:rPr lang="pt-BR" sz="1800" dirty="0"/>
            </a:br>
            <a:r>
              <a:rPr lang="pt-BR" sz="1500" i="1" dirty="0"/>
              <a:t>Cel: (21</a:t>
            </a:r>
            <a:r>
              <a:rPr lang="pt-BR" sz="1500" b="0" i="1" dirty="0"/>
              <a:t>)</a:t>
            </a:r>
            <a:r>
              <a:rPr lang="pt-BR" sz="1500" b="0" i="1" dirty="0">
                <a:solidFill>
                  <a:srgbClr val="44546A"/>
                </a:solidFill>
              </a:rPr>
              <a:t> </a:t>
            </a:r>
            <a:r>
              <a:rPr lang="pt-BR" sz="1500" i="1" dirty="0">
                <a:solidFill>
                  <a:srgbClr val="44546A"/>
                </a:solidFill>
              </a:rPr>
              <a:t>99142-8333</a:t>
            </a:r>
            <a:br>
              <a:rPr lang="pt-BR" sz="1800" b="0" dirty="0">
                <a:solidFill>
                  <a:srgbClr val="44546A"/>
                </a:solidFill>
              </a:rPr>
            </a:br>
            <a:br>
              <a:rPr lang="pt-BR" sz="1800" dirty="0"/>
            </a:br>
            <a:r>
              <a:rPr lang="pt-BR" sz="1800" dirty="0"/>
              <a:t>Luiz Marinho: </a:t>
            </a:r>
            <a:r>
              <a:rPr lang="pt-BR" sz="1800" dirty="0">
                <a:hlinkClick r:id="rId3"/>
              </a:rPr>
              <a:t>luizmarinho@chemvision.com.br</a:t>
            </a:r>
            <a:br>
              <a:rPr lang="pt-BR" sz="1800" dirty="0"/>
            </a:br>
            <a:r>
              <a:rPr lang="pt-BR" sz="1500" i="1" dirty="0"/>
              <a:t>Cel: (21) 99337-8257</a:t>
            </a:r>
            <a:endParaRPr lang="pt-BR" sz="1500" i="1" strike="sngStrike" dirty="0">
              <a:solidFill>
                <a:srgbClr val="FF0000"/>
              </a:solidFill>
            </a:endParaRPr>
          </a:p>
        </p:txBody>
      </p:sp>
      <p:sp>
        <p:nvSpPr>
          <p:cNvPr id="8" name="Espaço Reservado para Texto 7">
            <a:extLst>
              <a:ext uri="{FF2B5EF4-FFF2-40B4-BE49-F238E27FC236}">
                <a16:creationId xmlns:a16="http://schemas.microsoft.com/office/drawing/2014/main" id="{BCFE8FAB-2302-0282-793A-B9F3A69DD8D0}"/>
              </a:ext>
            </a:extLst>
          </p:cNvPr>
          <p:cNvSpPr>
            <a:spLocks noGrp="1"/>
          </p:cNvSpPr>
          <p:nvPr>
            <p:ph type="body" idx="1"/>
          </p:nvPr>
        </p:nvSpPr>
        <p:spPr>
          <a:xfrm>
            <a:off x="623888" y="1020859"/>
            <a:ext cx="7886700" cy="698612"/>
          </a:xfrm>
        </p:spPr>
        <p:txBody>
          <a:bodyPr>
            <a:noAutofit/>
          </a:bodyPr>
          <a:lstStyle/>
          <a:p>
            <a:pPr algn="ctr"/>
            <a:r>
              <a:rPr lang="pt-BR" sz="2100" b="1" dirty="0">
                <a:solidFill>
                  <a:schemeClr val="tx1">
                    <a:lumMod val="65000"/>
                    <a:lumOff val="35000"/>
                  </a:schemeClr>
                </a:solidFill>
              </a:rPr>
              <a:t>Contatos</a:t>
            </a:r>
          </a:p>
        </p:txBody>
      </p:sp>
      <p:sp>
        <p:nvSpPr>
          <p:cNvPr id="4" name="Espaço Reservado para Número de Slide 3">
            <a:extLst>
              <a:ext uri="{FF2B5EF4-FFF2-40B4-BE49-F238E27FC236}">
                <a16:creationId xmlns:a16="http://schemas.microsoft.com/office/drawing/2014/main" id="{554C9074-9957-4E39-CFCF-D8E2A049A61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479E1C-4A50-48F7-BE7F-F4B6483F13F2}" type="slidenum">
              <a:rPr lang="pt-BR" smtClean="0"/>
              <a:pPr/>
              <a:t>19</a:t>
            </a:fld>
            <a:endParaRPr lang="pt-BR"/>
          </a:p>
        </p:txBody>
      </p:sp>
      <p:pic>
        <p:nvPicPr>
          <p:cNvPr id="6" name="Imagem 5">
            <a:extLst>
              <a:ext uri="{FF2B5EF4-FFF2-40B4-BE49-F238E27FC236}">
                <a16:creationId xmlns:a16="http://schemas.microsoft.com/office/drawing/2014/main" id="{AEA6EBD1-4C61-D851-977E-F01DF8325BFB}"/>
              </a:ext>
            </a:extLst>
          </p:cNvPr>
          <p:cNvPicPr>
            <a:picLocks noChangeAspect="1"/>
          </p:cNvPicPr>
          <p:nvPr/>
        </p:nvPicPr>
        <p:blipFill>
          <a:blip r:embed="rId4"/>
          <a:stretch>
            <a:fillRect/>
          </a:stretch>
        </p:blipFill>
        <p:spPr>
          <a:xfrm>
            <a:off x="737825" y="377920"/>
            <a:ext cx="2221706" cy="642938"/>
          </a:xfrm>
          <a:prstGeom prst="rect">
            <a:avLst/>
          </a:prstGeom>
        </p:spPr>
      </p:pic>
    </p:spTree>
    <p:extLst>
      <p:ext uri="{BB962C8B-B14F-4D97-AF65-F5344CB8AC3E}">
        <p14:creationId xmlns:p14="http://schemas.microsoft.com/office/powerpoint/2010/main" val="408525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05978"/>
            <a:ext cx="8229600" cy="475562"/>
          </a:xfrm>
        </p:spPr>
        <p:txBody>
          <a:bodyPr/>
          <a:lstStyle/>
          <a:p>
            <a:r>
              <a:rPr lang="pt-BR" dirty="0"/>
              <a:t>ChemVision: onde atuamos</a:t>
            </a:r>
          </a:p>
        </p:txBody>
      </p:sp>
      <p:sp>
        <p:nvSpPr>
          <p:cNvPr id="4" name="Espaço Reservado para Número de Slid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73766-E6F9-41EA-9177-9970CA17C7B1}" type="slidenum">
              <a:rPr kumimoji="0" lang="pt-BR" sz="1400" b="1" i="0" u="none" strike="noStrike" kern="1200" cap="none" spc="0" normalizeH="0" baseline="0" noProof="0" smtClean="0">
                <a:ln>
                  <a:noFill/>
                </a:ln>
                <a:solidFill>
                  <a:srgbClr val="4F81BD">
                    <a:lumMod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pt-BR" sz="1400" b="1"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6" name="Espaço Reservado para Conteúdo 2"/>
          <p:cNvSpPr>
            <a:spLocks noGrp="1"/>
          </p:cNvSpPr>
          <p:nvPr>
            <p:ph idx="1"/>
          </p:nvPr>
        </p:nvSpPr>
        <p:spPr>
          <a:xfrm>
            <a:off x="323528" y="681540"/>
            <a:ext cx="8651304" cy="1242138"/>
          </a:xfrm>
        </p:spPr>
        <p:txBody>
          <a:bodyPr>
            <a:noAutofit/>
          </a:bodyPr>
          <a:lstStyle/>
          <a:p>
            <a:pPr marL="0" indent="0" algn="just">
              <a:lnSpc>
                <a:spcPct val="120000"/>
              </a:lnSpc>
              <a:spcAft>
                <a:spcPts val="600"/>
              </a:spcAft>
              <a:buNone/>
            </a:pPr>
            <a:r>
              <a:rPr lang="pt-BR" sz="1200" b="1" dirty="0"/>
              <a:t>A ChemVision </a:t>
            </a:r>
            <a:r>
              <a:rPr lang="pt-BR" sz="1200" b="1" dirty="0">
                <a:effectLst/>
                <a:ea typeface="Calibri" panose="020F0502020204030204" pitchFamily="34" charset="0"/>
              </a:rPr>
              <a:t>é uma empresa de Consultoria e Assessoria Empresarial nas áreas </a:t>
            </a:r>
            <a:r>
              <a:rPr lang="pt-BR" sz="1200" b="1" dirty="0">
                <a:ea typeface="Calibri" panose="020F0502020204030204" pitchFamily="34" charset="0"/>
              </a:rPr>
              <a:t>de Química, Petroquímica, Óleo &amp; Gás. </a:t>
            </a:r>
          </a:p>
          <a:p>
            <a:pPr marL="0" indent="0" algn="just">
              <a:lnSpc>
                <a:spcPct val="120000"/>
              </a:lnSpc>
              <a:buNone/>
            </a:pPr>
            <a:r>
              <a:rPr lang="pt-BR" sz="1200" b="1" dirty="0">
                <a:effectLst/>
                <a:ea typeface="Calibri" panose="020F0502020204030204" pitchFamily="34" charset="0"/>
              </a:rPr>
              <a:t>Atua com foco em matérias-primas, produtos, mercados, logística e </a:t>
            </a:r>
            <a:r>
              <a:rPr lang="pt-BR" sz="1200" b="1" dirty="0">
                <a:ea typeface="Calibri" panose="020F0502020204030204" pitchFamily="34" charset="0"/>
              </a:rPr>
              <a:t>tecnologias, transição energética e renováveis, considerando as Cadeias Produtivas.</a:t>
            </a:r>
            <a:endParaRPr lang="pt-BR" sz="1200" b="1" dirty="0">
              <a:solidFill>
                <a:srgbClr val="0070C0"/>
              </a:solidFill>
            </a:endParaRPr>
          </a:p>
        </p:txBody>
      </p:sp>
      <p:pic>
        <p:nvPicPr>
          <p:cNvPr id="5" name="Imagem 4">
            <a:extLst>
              <a:ext uri="{FF2B5EF4-FFF2-40B4-BE49-F238E27FC236}">
                <a16:creationId xmlns:a16="http://schemas.microsoft.com/office/drawing/2014/main" id="{0064DD23-4D49-4105-8687-F827BD389EB1}"/>
              </a:ext>
            </a:extLst>
          </p:cNvPr>
          <p:cNvPicPr>
            <a:picLocks noChangeAspect="1"/>
          </p:cNvPicPr>
          <p:nvPr/>
        </p:nvPicPr>
        <p:blipFill>
          <a:blip r:embed="rId2"/>
          <a:stretch>
            <a:fillRect/>
          </a:stretch>
        </p:blipFill>
        <p:spPr>
          <a:xfrm>
            <a:off x="1257062" y="1851670"/>
            <a:ext cx="5930846" cy="2643336"/>
          </a:xfrm>
          <a:prstGeom prst="rect">
            <a:avLst/>
          </a:prstGeom>
        </p:spPr>
      </p:pic>
    </p:spTree>
    <p:extLst>
      <p:ext uri="{BB962C8B-B14F-4D97-AF65-F5344CB8AC3E}">
        <p14:creationId xmlns:p14="http://schemas.microsoft.com/office/powerpoint/2010/main" val="7010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625" y="336522"/>
            <a:ext cx="7969971" cy="637580"/>
          </a:xfrm>
        </p:spPr>
        <p:txBody>
          <a:bodyPr/>
          <a:lstStyle/>
          <a:p>
            <a:r>
              <a:rPr lang="pt-BR" sz="1800" dirty="0"/>
              <a:t>Transição Energética e Impactos na Indústria Química Brasileira</a:t>
            </a:r>
            <a:endParaRPr lang="pt-BR" dirty="0"/>
          </a:p>
        </p:txBody>
      </p:sp>
      <p:sp>
        <p:nvSpPr>
          <p:cNvPr id="3" name="Espaço Reservado para Conteúdo 2"/>
          <p:cNvSpPr>
            <a:spLocks noGrp="1"/>
          </p:cNvSpPr>
          <p:nvPr>
            <p:ph idx="1"/>
          </p:nvPr>
        </p:nvSpPr>
        <p:spPr>
          <a:xfrm>
            <a:off x="4860032" y="1041642"/>
            <a:ext cx="3960440" cy="2413884"/>
          </a:xfrm>
        </p:spPr>
        <p:txBody>
          <a:bodyPr>
            <a:normAutofit fontScale="62500" lnSpcReduction="20000"/>
          </a:bodyPr>
          <a:lstStyle/>
          <a:p>
            <a:pPr marL="0" indent="0" algn="ctr">
              <a:lnSpc>
                <a:spcPct val="120000"/>
              </a:lnSpc>
              <a:spcAft>
                <a:spcPts val="600"/>
              </a:spcAft>
              <a:buClr>
                <a:srgbClr val="FF0000"/>
              </a:buClr>
              <a:buNone/>
            </a:pPr>
            <a:r>
              <a:rPr lang="pt-BR" sz="2300" b="1" dirty="0">
                <a:solidFill>
                  <a:schemeClr val="accent1">
                    <a:lumMod val="75000"/>
                  </a:schemeClr>
                </a:solidFill>
              </a:rPr>
              <a:t>Nossa Agenda</a:t>
            </a:r>
          </a:p>
          <a:p>
            <a:pPr>
              <a:lnSpc>
                <a:spcPct val="120000"/>
              </a:lnSpc>
              <a:spcAft>
                <a:spcPts val="600"/>
              </a:spcAft>
              <a:buClr>
                <a:srgbClr val="FF0000"/>
              </a:buClr>
              <a:buFont typeface="Wingdings" panose="05000000000000000000" pitchFamily="2" charset="2"/>
              <a:buChar char="q"/>
            </a:pPr>
            <a:r>
              <a:rPr lang="pt-BR" sz="2300" b="1" dirty="0"/>
              <a:t>A Sustentabilidade como objetivo</a:t>
            </a:r>
          </a:p>
          <a:p>
            <a:pPr>
              <a:lnSpc>
                <a:spcPct val="120000"/>
              </a:lnSpc>
              <a:spcAft>
                <a:spcPts val="600"/>
              </a:spcAft>
              <a:buClr>
                <a:srgbClr val="FF0000"/>
              </a:buClr>
              <a:buFont typeface="Wingdings" panose="05000000000000000000" pitchFamily="2" charset="2"/>
              <a:buChar char="q"/>
            </a:pPr>
            <a:r>
              <a:rPr lang="pt-BR" sz="2300" b="1" dirty="0"/>
              <a:t>Transição Energética em Contexto</a:t>
            </a:r>
          </a:p>
          <a:p>
            <a:pPr>
              <a:lnSpc>
                <a:spcPct val="120000"/>
              </a:lnSpc>
              <a:spcBef>
                <a:spcPts val="0"/>
              </a:spcBef>
              <a:spcAft>
                <a:spcPts val="600"/>
              </a:spcAft>
              <a:buClr>
                <a:srgbClr val="FF0000"/>
              </a:buClr>
              <a:buFont typeface="Wingdings" panose="05000000000000000000" pitchFamily="2" charset="2"/>
              <a:buChar char="q"/>
            </a:pPr>
            <a:r>
              <a:rPr lang="pt-BR" sz="2300" b="1" dirty="0"/>
              <a:t>Descarbonização da petroquímica e o futuro das matérias-primas fósseis</a:t>
            </a:r>
          </a:p>
          <a:p>
            <a:pPr>
              <a:lnSpc>
                <a:spcPct val="120000"/>
              </a:lnSpc>
              <a:spcAft>
                <a:spcPts val="600"/>
              </a:spcAft>
              <a:buClr>
                <a:srgbClr val="FF0000"/>
              </a:buClr>
              <a:buFont typeface="Wingdings" panose="05000000000000000000" pitchFamily="2" charset="2"/>
              <a:buChar char="q"/>
            </a:pPr>
            <a:r>
              <a:rPr lang="pt-BR" sz="2300" b="1" dirty="0"/>
              <a:t>Caminhos para a Química com Baixa Intensidade de Carbono no Brasil</a:t>
            </a:r>
          </a:p>
          <a:p>
            <a:pPr marL="0" indent="0">
              <a:lnSpc>
                <a:spcPct val="120000"/>
              </a:lnSpc>
              <a:buNone/>
            </a:pPr>
            <a:endParaRPr lang="pt-BR" dirty="0">
              <a:solidFill>
                <a:schemeClr val="tx1">
                  <a:lumMod val="85000"/>
                  <a:lumOff val="15000"/>
                </a:schemeClr>
              </a:solidFill>
            </a:endParaRPr>
          </a:p>
        </p:txBody>
      </p:sp>
      <p:sp>
        <p:nvSpPr>
          <p:cNvPr id="4" name="Espaço Reservado para Número de Slide 3"/>
          <p:cNvSpPr>
            <a:spLocks noGrp="1"/>
          </p:cNvSpPr>
          <p:nvPr>
            <p:ph type="sldNum" sz="quarter" idx="12"/>
          </p:nvPr>
        </p:nvSpPr>
        <p:spPr/>
        <p:txBody>
          <a:bodyPr/>
          <a:lstStyle/>
          <a:p>
            <a:fld id="{F7373766-E6F9-41EA-9177-9970CA17C7B1}" type="slidenum">
              <a:rPr lang="pt-BR" smtClean="0"/>
              <a:pPr/>
              <a:t>3</a:t>
            </a:fld>
            <a:endParaRPr lang="pt-BR" dirty="0"/>
          </a:p>
        </p:txBody>
      </p:sp>
      <p:pic>
        <p:nvPicPr>
          <p:cNvPr id="6" name="Imagem 5">
            <a:extLst>
              <a:ext uri="{FF2B5EF4-FFF2-40B4-BE49-F238E27FC236}">
                <a16:creationId xmlns:a16="http://schemas.microsoft.com/office/drawing/2014/main" id="{9B082C32-5B6C-4431-AC00-239FFCC47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35646"/>
            <a:ext cx="4592669" cy="2306024"/>
          </a:xfrm>
          <a:prstGeom prst="rect">
            <a:avLst/>
          </a:prstGeom>
        </p:spPr>
      </p:pic>
      <p:sp>
        <p:nvSpPr>
          <p:cNvPr id="8" name="CaixaDeTexto 7">
            <a:extLst>
              <a:ext uri="{FF2B5EF4-FFF2-40B4-BE49-F238E27FC236}">
                <a16:creationId xmlns:a16="http://schemas.microsoft.com/office/drawing/2014/main" id="{FA68640A-6918-4ABB-A943-04A0F20E124A}"/>
              </a:ext>
            </a:extLst>
          </p:cNvPr>
          <p:cNvSpPr txBox="1"/>
          <p:nvPr/>
        </p:nvSpPr>
        <p:spPr>
          <a:xfrm>
            <a:off x="525120" y="1112426"/>
            <a:ext cx="3872589" cy="523220"/>
          </a:xfrm>
          <a:prstGeom prst="rect">
            <a:avLst/>
          </a:prstGeom>
          <a:noFill/>
        </p:spPr>
        <p:txBody>
          <a:bodyPr wrap="square" rtlCol="0">
            <a:spAutoFit/>
          </a:bodyPr>
          <a:lstStyle/>
          <a:p>
            <a:pPr algn="just"/>
            <a:r>
              <a:rPr lang="pt-BR" sz="1400" b="1" dirty="0">
                <a:solidFill>
                  <a:schemeClr val="accent1">
                    <a:lumMod val="75000"/>
                  </a:schemeClr>
                </a:solidFill>
                <a:latin typeface="Trebuchet MS" panose="020B0603020202020204" pitchFamily="34" charset="0"/>
              </a:rPr>
              <a:t>O </a:t>
            </a:r>
            <a:r>
              <a:rPr lang="pt-BR" sz="1400" dirty="0">
                <a:solidFill>
                  <a:schemeClr val="accent1">
                    <a:lumMod val="75000"/>
                  </a:schemeClr>
                </a:solidFill>
                <a:latin typeface="Trebuchet MS" panose="020B0603020202020204" pitchFamily="34" charset="0"/>
              </a:rPr>
              <a:t>N</a:t>
            </a:r>
            <a:r>
              <a:rPr lang="pt-BR" sz="1400" b="1" dirty="0">
                <a:solidFill>
                  <a:schemeClr val="accent1">
                    <a:lumMod val="75000"/>
                  </a:schemeClr>
                </a:solidFill>
                <a:latin typeface="Trebuchet MS" panose="020B0603020202020204" pitchFamily="34" charset="0"/>
              </a:rPr>
              <a:t>ovo Momento: palavras que se incorporaram ao nosso cotidiano</a:t>
            </a:r>
          </a:p>
        </p:txBody>
      </p:sp>
    </p:spTree>
    <p:extLst>
      <p:ext uri="{BB962C8B-B14F-4D97-AF65-F5344CB8AC3E}">
        <p14:creationId xmlns:p14="http://schemas.microsoft.com/office/powerpoint/2010/main" val="222733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0FF5A51-B7A4-49A3-9267-4C500CF79AA7}"/>
              </a:ext>
            </a:extLst>
          </p:cNvPr>
          <p:cNvSpPr>
            <a:spLocks noGrp="1"/>
          </p:cNvSpPr>
          <p:nvPr>
            <p:ph type="title"/>
          </p:nvPr>
        </p:nvSpPr>
        <p:spPr>
          <a:xfrm>
            <a:off x="505948" y="223724"/>
            <a:ext cx="5218180" cy="571283"/>
          </a:xfrm>
        </p:spPr>
        <p:txBody>
          <a:bodyPr>
            <a:normAutofit fontScale="90000"/>
          </a:bodyPr>
          <a:lstStyle/>
          <a:p>
            <a:r>
              <a:rPr lang="pt-BR" sz="1800" dirty="0"/>
              <a:t>Sustentabilidade, a Transição Energética e a Química </a:t>
            </a:r>
            <a:br>
              <a:rPr lang="pt-BR" sz="1800" dirty="0"/>
            </a:br>
            <a:r>
              <a:rPr lang="pt-BR" sz="1800" dirty="0"/>
              <a:t>O desafio de um mundo melhor</a:t>
            </a:r>
          </a:p>
        </p:txBody>
      </p:sp>
      <p:sp>
        <p:nvSpPr>
          <p:cNvPr id="2" name="Espaço Reservado para Número de Slide 1"/>
          <p:cNvSpPr>
            <a:spLocks noGrp="1"/>
          </p:cNvSpPr>
          <p:nvPr>
            <p:ph type="sldNum" sz="quarter" idx="12"/>
          </p:nvPr>
        </p:nvSpPr>
        <p:spPr/>
        <p:txBody>
          <a:bodyPr/>
          <a:lstStyle/>
          <a:p>
            <a:fld id="{F7373766-E6F9-41EA-9177-9970CA17C7B1}" type="slidenum">
              <a:rPr lang="pt-BR" smtClean="0"/>
              <a:pPr/>
              <a:t>4</a:t>
            </a:fld>
            <a:endParaRPr lang="pt-BR" dirty="0"/>
          </a:p>
        </p:txBody>
      </p:sp>
      <p:pic>
        <p:nvPicPr>
          <p:cNvPr id="9" name="Imagem 8" descr="Diagrama&#10;&#10;Descrição gerada automaticamente">
            <a:extLst>
              <a:ext uri="{FF2B5EF4-FFF2-40B4-BE49-F238E27FC236}">
                <a16:creationId xmlns:a16="http://schemas.microsoft.com/office/drawing/2014/main" id="{348CE197-101D-453E-99EB-3CA8B3EF157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68145" y="555526"/>
            <a:ext cx="2880319" cy="2016224"/>
          </a:xfrm>
          <a:prstGeom prst="rect">
            <a:avLst/>
          </a:prstGeom>
        </p:spPr>
      </p:pic>
      <p:sp>
        <p:nvSpPr>
          <p:cNvPr id="6" name="CaixaDeTexto 5">
            <a:extLst>
              <a:ext uri="{FF2B5EF4-FFF2-40B4-BE49-F238E27FC236}">
                <a16:creationId xmlns:a16="http://schemas.microsoft.com/office/drawing/2014/main" id="{1F295FEB-EAD5-43FE-A431-40FFF2F62B3B}"/>
              </a:ext>
            </a:extLst>
          </p:cNvPr>
          <p:cNvSpPr txBox="1"/>
          <p:nvPr/>
        </p:nvSpPr>
        <p:spPr>
          <a:xfrm>
            <a:off x="1024462" y="927286"/>
            <a:ext cx="3744417" cy="307777"/>
          </a:xfrm>
          <a:prstGeom prst="rect">
            <a:avLst/>
          </a:prstGeom>
          <a:noFill/>
        </p:spPr>
        <p:txBody>
          <a:bodyPr wrap="square" rtlCol="0">
            <a:spAutoFit/>
          </a:bodyPr>
          <a:lstStyle/>
          <a:p>
            <a:r>
              <a:rPr lang="pt-BR" sz="1400" b="1" dirty="0">
                <a:solidFill>
                  <a:schemeClr val="accent1">
                    <a:lumMod val="75000"/>
                  </a:schemeClr>
                </a:solidFill>
                <a:latin typeface="Trebuchet MS" panose="020B0603020202020204" pitchFamily="34" charset="0"/>
              </a:rPr>
              <a:t>As 17 metas de sustentabilidade da ONU</a:t>
            </a:r>
          </a:p>
        </p:txBody>
      </p:sp>
      <p:pic>
        <p:nvPicPr>
          <p:cNvPr id="8" name="Imagem 7">
            <a:extLst>
              <a:ext uri="{FF2B5EF4-FFF2-40B4-BE49-F238E27FC236}">
                <a16:creationId xmlns:a16="http://schemas.microsoft.com/office/drawing/2014/main" id="{84B26B0D-A2FD-479D-BD33-63697C371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367342"/>
            <a:ext cx="4570222" cy="2371419"/>
          </a:xfrm>
          <a:prstGeom prst="rect">
            <a:avLst/>
          </a:prstGeom>
        </p:spPr>
      </p:pic>
      <p:sp>
        <p:nvSpPr>
          <p:cNvPr id="4" name="Elipse 3">
            <a:extLst>
              <a:ext uri="{FF2B5EF4-FFF2-40B4-BE49-F238E27FC236}">
                <a16:creationId xmlns:a16="http://schemas.microsoft.com/office/drawing/2014/main" id="{712066B7-8EAB-4B5C-A54C-6DA2DA4B80A7}"/>
              </a:ext>
            </a:extLst>
          </p:cNvPr>
          <p:cNvSpPr/>
          <p:nvPr/>
        </p:nvSpPr>
        <p:spPr>
          <a:xfrm>
            <a:off x="6528612" y="1672524"/>
            <a:ext cx="288032"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A915C46-FC45-4ACF-91DA-9E00ED77934B}"/>
              </a:ext>
            </a:extLst>
          </p:cNvPr>
          <p:cNvSpPr txBox="1"/>
          <p:nvPr/>
        </p:nvSpPr>
        <p:spPr>
          <a:xfrm>
            <a:off x="6444208" y="1673104"/>
            <a:ext cx="456840" cy="215444"/>
          </a:xfrm>
          <a:prstGeom prst="rect">
            <a:avLst/>
          </a:prstGeom>
          <a:noFill/>
        </p:spPr>
        <p:txBody>
          <a:bodyPr wrap="square" rtlCol="0">
            <a:spAutoFit/>
          </a:bodyPr>
          <a:lstStyle/>
          <a:p>
            <a:pPr algn="ctr"/>
            <a:r>
              <a:rPr lang="pt-BR" sz="800" b="1" dirty="0">
                <a:solidFill>
                  <a:srgbClr val="FF0000"/>
                </a:solidFill>
                <a:latin typeface="Trebuchet MS" panose="020B0603020202020204" pitchFamily="34" charset="0"/>
              </a:rPr>
              <a:t>13</a:t>
            </a:r>
          </a:p>
        </p:txBody>
      </p:sp>
      <p:pic>
        <p:nvPicPr>
          <p:cNvPr id="21" name="Imagem 20">
            <a:extLst>
              <a:ext uri="{FF2B5EF4-FFF2-40B4-BE49-F238E27FC236}">
                <a16:creationId xmlns:a16="http://schemas.microsoft.com/office/drawing/2014/main" id="{2DDEE46C-BE13-46AA-AF8C-C3E5A3E30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500" y="2810224"/>
            <a:ext cx="2365940" cy="1728245"/>
          </a:xfrm>
          <a:prstGeom prst="rect">
            <a:avLst/>
          </a:prstGeom>
        </p:spPr>
      </p:pic>
      <p:sp>
        <p:nvSpPr>
          <p:cNvPr id="23" name="Elipse 22">
            <a:extLst>
              <a:ext uri="{FF2B5EF4-FFF2-40B4-BE49-F238E27FC236}">
                <a16:creationId xmlns:a16="http://schemas.microsoft.com/office/drawing/2014/main" id="{0568016D-442C-4225-93CA-DEF38525AD99}"/>
              </a:ext>
            </a:extLst>
          </p:cNvPr>
          <p:cNvSpPr/>
          <p:nvPr/>
        </p:nvSpPr>
        <p:spPr>
          <a:xfrm>
            <a:off x="482248" y="3147814"/>
            <a:ext cx="288032"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extLst>
              <a:ext uri="{FF2B5EF4-FFF2-40B4-BE49-F238E27FC236}">
                <a16:creationId xmlns:a16="http://schemas.microsoft.com/office/drawing/2014/main" id="{6FD935D0-024A-4B35-AF54-676EC7DBBAC3}"/>
              </a:ext>
            </a:extLst>
          </p:cNvPr>
          <p:cNvSpPr txBox="1"/>
          <p:nvPr/>
        </p:nvSpPr>
        <p:spPr>
          <a:xfrm>
            <a:off x="383140" y="3155819"/>
            <a:ext cx="456840" cy="215444"/>
          </a:xfrm>
          <a:prstGeom prst="rect">
            <a:avLst/>
          </a:prstGeom>
          <a:noFill/>
        </p:spPr>
        <p:txBody>
          <a:bodyPr wrap="square" rtlCol="0">
            <a:spAutoFit/>
          </a:bodyPr>
          <a:lstStyle/>
          <a:p>
            <a:pPr algn="ctr"/>
            <a:r>
              <a:rPr lang="pt-BR" sz="800" b="1" dirty="0">
                <a:solidFill>
                  <a:srgbClr val="FF0000"/>
                </a:solidFill>
                <a:latin typeface="Trebuchet MS" panose="020B0603020202020204" pitchFamily="34" charset="0"/>
              </a:rPr>
              <a:t>13</a:t>
            </a:r>
          </a:p>
        </p:txBody>
      </p:sp>
      <p:sp>
        <p:nvSpPr>
          <p:cNvPr id="25" name="CaixaDeTexto 24">
            <a:extLst>
              <a:ext uri="{FF2B5EF4-FFF2-40B4-BE49-F238E27FC236}">
                <a16:creationId xmlns:a16="http://schemas.microsoft.com/office/drawing/2014/main" id="{2CB8088F-0FFB-40D0-AE14-5A6673BCE2C1}"/>
              </a:ext>
            </a:extLst>
          </p:cNvPr>
          <p:cNvSpPr txBox="1"/>
          <p:nvPr/>
        </p:nvSpPr>
        <p:spPr>
          <a:xfrm>
            <a:off x="6204244" y="2580411"/>
            <a:ext cx="2221924" cy="230832"/>
          </a:xfrm>
          <a:prstGeom prst="rect">
            <a:avLst/>
          </a:prstGeom>
          <a:noFill/>
        </p:spPr>
        <p:txBody>
          <a:bodyPr wrap="square" rtlCol="0">
            <a:spAutoFit/>
          </a:bodyPr>
          <a:lstStyle/>
          <a:p>
            <a:pPr algn="ctr"/>
            <a:r>
              <a:rPr lang="pt-BR" sz="900" b="1" dirty="0">
                <a:solidFill>
                  <a:schemeClr val="accent1">
                    <a:lumMod val="75000"/>
                  </a:schemeClr>
                </a:solidFill>
                <a:latin typeface="Trebuchet MS" panose="020B0603020202020204" pitchFamily="34" charset="0"/>
              </a:rPr>
              <a:t>Origem dos Gases Efeito Estufa</a:t>
            </a:r>
          </a:p>
        </p:txBody>
      </p:sp>
    </p:spTree>
    <p:extLst>
      <p:ext uri="{BB962C8B-B14F-4D97-AF65-F5344CB8AC3E}">
        <p14:creationId xmlns:p14="http://schemas.microsoft.com/office/powerpoint/2010/main" val="245693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3CBB0-B03C-44D0-9B8C-36E3F5262B68}"/>
              </a:ext>
            </a:extLst>
          </p:cNvPr>
          <p:cNvSpPr>
            <a:spLocks noGrp="1"/>
          </p:cNvSpPr>
          <p:nvPr>
            <p:ph type="title"/>
          </p:nvPr>
        </p:nvSpPr>
        <p:spPr>
          <a:xfrm>
            <a:off x="345561" y="258197"/>
            <a:ext cx="8374052" cy="525141"/>
          </a:xfrm>
        </p:spPr>
        <p:txBody>
          <a:bodyPr>
            <a:normAutofit fontScale="90000"/>
          </a:bodyPr>
          <a:lstStyle/>
          <a:p>
            <a:r>
              <a:rPr lang="pt-BR" dirty="0"/>
              <a:t>O que é diferente nesta Transição?</a:t>
            </a:r>
            <a:br>
              <a:rPr lang="pt-BR" dirty="0"/>
            </a:br>
            <a:endParaRPr lang="pt-BR" dirty="0"/>
          </a:p>
        </p:txBody>
      </p:sp>
      <p:sp>
        <p:nvSpPr>
          <p:cNvPr id="14" name="Espaço Reservado para Conteúdo 13">
            <a:extLst>
              <a:ext uri="{FF2B5EF4-FFF2-40B4-BE49-F238E27FC236}">
                <a16:creationId xmlns:a16="http://schemas.microsoft.com/office/drawing/2014/main" id="{4DC65D33-87D0-48F0-B96B-A007CF4A5DFA}"/>
              </a:ext>
            </a:extLst>
          </p:cNvPr>
          <p:cNvSpPr>
            <a:spLocks noGrp="1"/>
          </p:cNvSpPr>
          <p:nvPr>
            <p:ph idx="1"/>
          </p:nvPr>
        </p:nvSpPr>
        <p:spPr>
          <a:xfrm>
            <a:off x="319559" y="2001218"/>
            <a:ext cx="4619292" cy="1818533"/>
          </a:xfrm>
        </p:spPr>
        <p:txBody>
          <a:bodyPr>
            <a:noAutofit/>
          </a:bodyPr>
          <a:lstStyle/>
          <a:p>
            <a:pPr>
              <a:lnSpc>
                <a:spcPct val="110000"/>
              </a:lnSpc>
              <a:spcBef>
                <a:spcPts val="0"/>
              </a:spcBef>
              <a:spcAft>
                <a:spcPts val="400"/>
              </a:spcAft>
              <a:buFont typeface="Wingdings" panose="05000000000000000000" pitchFamily="2" charset="2"/>
              <a:buChar char="Ø"/>
            </a:pPr>
            <a:r>
              <a:rPr lang="pt-BR" sz="1200" b="1" dirty="0"/>
              <a:t>Sustentabilidade Ambiental</a:t>
            </a:r>
            <a:r>
              <a:rPr lang="pt-BR" sz="1200" dirty="0"/>
              <a:t>: capacidade de mitigar e evitar a degradação  do meio ambiente e os impactos das mudanças climáticas.</a:t>
            </a:r>
          </a:p>
          <a:p>
            <a:pPr>
              <a:lnSpc>
                <a:spcPct val="110000"/>
              </a:lnSpc>
              <a:spcBef>
                <a:spcPts val="0"/>
              </a:spcBef>
              <a:spcAft>
                <a:spcPts val="400"/>
              </a:spcAft>
              <a:buFont typeface="Wingdings" panose="05000000000000000000" pitchFamily="2" charset="2"/>
              <a:buChar char="Ø"/>
            </a:pPr>
            <a:r>
              <a:rPr lang="pt-BR" sz="1200" b="1" dirty="0"/>
              <a:t>Segurança Energética</a:t>
            </a:r>
            <a:r>
              <a:rPr lang="pt-BR" sz="1200" dirty="0"/>
              <a:t>: capacidade de atender a demanda atual e futura de Energia.</a:t>
            </a:r>
          </a:p>
          <a:p>
            <a:pPr>
              <a:lnSpc>
                <a:spcPct val="110000"/>
              </a:lnSpc>
              <a:spcBef>
                <a:spcPts val="0"/>
              </a:spcBef>
              <a:spcAft>
                <a:spcPts val="400"/>
              </a:spcAft>
              <a:buFont typeface="Wingdings" panose="05000000000000000000" pitchFamily="2" charset="2"/>
              <a:buChar char="Ø"/>
            </a:pPr>
            <a:r>
              <a:rPr lang="pt-BR" sz="1200" b="1" dirty="0"/>
              <a:t>Igualdade Energética</a:t>
            </a:r>
            <a:r>
              <a:rPr lang="pt-BR" sz="1200" dirty="0"/>
              <a:t>: capacidade de prover o acesso universal e energia confiável, econômica e abundante a todos.</a:t>
            </a:r>
          </a:p>
        </p:txBody>
      </p:sp>
      <p:sp>
        <p:nvSpPr>
          <p:cNvPr id="4" name="Espaço Reservado para Número de Slide 3">
            <a:extLst>
              <a:ext uri="{FF2B5EF4-FFF2-40B4-BE49-F238E27FC236}">
                <a16:creationId xmlns:a16="http://schemas.microsoft.com/office/drawing/2014/main" id="{49DDB5F5-A273-4D74-A7FE-7F415023610E}"/>
              </a:ext>
            </a:extLst>
          </p:cNvPr>
          <p:cNvSpPr>
            <a:spLocks noGrp="1"/>
          </p:cNvSpPr>
          <p:nvPr>
            <p:ph type="sldNum" sz="quarter" idx="12"/>
          </p:nvPr>
        </p:nvSpPr>
        <p:spPr/>
        <p:txBody>
          <a:bodyPr/>
          <a:lstStyle/>
          <a:p>
            <a:fld id="{F7373766-E6F9-41EA-9177-9970CA17C7B1}" type="slidenum">
              <a:rPr lang="pt-BR" smtClean="0"/>
              <a:pPr/>
              <a:t>5</a:t>
            </a:fld>
            <a:endParaRPr lang="pt-BR" dirty="0"/>
          </a:p>
        </p:txBody>
      </p:sp>
      <p:pic>
        <p:nvPicPr>
          <p:cNvPr id="11" name="Espaço Reservado para Conteúdo 10" descr="Gráfico, Gráfico de radar&#10;&#10;Descrição gerada automaticamente">
            <a:extLst>
              <a:ext uri="{FF2B5EF4-FFF2-40B4-BE49-F238E27FC236}">
                <a16:creationId xmlns:a16="http://schemas.microsoft.com/office/drawing/2014/main" id="{EAAEEDCB-12AC-4423-A90A-B39C70C82DF3}"/>
              </a:ext>
            </a:extLst>
          </p:cNvPr>
          <p:cNvPicPr>
            <a:picLocks noGrp="1" noChangeAspect="1"/>
          </p:cNvPicPr>
          <p:nvPr>
            <p:ph sz="half" idx="4294967295"/>
          </p:nvPr>
        </p:nvPicPr>
        <p:blipFill rotWithShape="1">
          <a:blip r:embed="rId3"/>
          <a:srcRect r="11165"/>
          <a:stretch/>
        </p:blipFill>
        <p:spPr>
          <a:xfrm>
            <a:off x="5508104" y="1751176"/>
            <a:ext cx="2365627" cy="2134152"/>
          </a:xfrm>
        </p:spPr>
      </p:pic>
      <p:sp>
        <p:nvSpPr>
          <p:cNvPr id="10" name="CaixaDeTexto 9">
            <a:extLst>
              <a:ext uri="{FF2B5EF4-FFF2-40B4-BE49-F238E27FC236}">
                <a16:creationId xmlns:a16="http://schemas.microsoft.com/office/drawing/2014/main" id="{AA5D8E91-FB20-435B-B062-8B60DE524265}"/>
              </a:ext>
            </a:extLst>
          </p:cNvPr>
          <p:cNvSpPr txBox="1"/>
          <p:nvPr/>
        </p:nvSpPr>
        <p:spPr>
          <a:xfrm>
            <a:off x="424387" y="582134"/>
            <a:ext cx="8557941" cy="969496"/>
          </a:xfrm>
          <a:prstGeom prst="rect">
            <a:avLst/>
          </a:prstGeom>
          <a:noFill/>
        </p:spPr>
        <p:txBody>
          <a:bodyPr wrap="square">
            <a:spAutoFit/>
          </a:bodyPr>
          <a:lstStyle/>
          <a:p>
            <a:pPr marL="285750" indent="-285750" algn="just">
              <a:spcAft>
                <a:spcPts val="600"/>
              </a:spcAft>
              <a:buFont typeface="Wingdings" panose="05000000000000000000" pitchFamily="2" charset="2"/>
              <a:buChar char="Ø"/>
            </a:pPr>
            <a:r>
              <a:rPr lang="pt-BR" sz="1300" dirty="0">
                <a:latin typeface="Trebuchet MS" panose="020B0603020202020204" pitchFamily="34" charset="0"/>
              </a:rPr>
              <a:t>A velocidade pretendida para a Transição. </a:t>
            </a:r>
          </a:p>
          <a:p>
            <a:pPr marL="285750" indent="-285750" algn="just">
              <a:spcAft>
                <a:spcPts val="600"/>
              </a:spcAft>
              <a:buFont typeface="Wingdings" panose="05000000000000000000" pitchFamily="2" charset="2"/>
              <a:buChar char="Ø"/>
            </a:pPr>
            <a:r>
              <a:rPr lang="pt-BR" sz="1300" dirty="0">
                <a:latin typeface="Trebuchet MS" panose="020B0603020202020204" pitchFamily="34" charset="0"/>
              </a:rPr>
              <a:t>As transições anteriores foram motivadas pela melhoria da funcionalidade e pela redução dos custos da energia, incentivos que não estão necessariamente presentes nesta transição, que é orientada pelo efeito sobre o clima. </a:t>
            </a:r>
            <a:endParaRPr lang="pt-BR" sz="1400" dirty="0">
              <a:latin typeface="Trebuchet MS" panose="020B0603020202020204" pitchFamily="34" charset="0"/>
            </a:endParaRPr>
          </a:p>
        </p:txBody>
      </p:sp>
      <p:sp>
        <p:nvSpPr>
          <p:cNvPr id="3" name="CaixaDeTexto 2">
            <a:extLst>
              <a:ext uri="{FF2B5EF4-FFF2-40B4-BE49-F238E27FC236}">
                <a16:creationId xmlns:a16="http://schemas.microsoft.com/office/drawing/2014/main" id="{2D0AB7A8-3CF6-4D99-8419-96896D3E4B4A}"/>
              </a:ext>
            </a:extLst>
          </p:cNvPr>
          <p:cNvSpPr txBox="1"/>
          <p:nvPr/>
        </p:nvSpPr>
        <p:spPr>
          <a:xfrm>
            <a:off x="427571" y="1586609"/>
            <a:ext cx="4403268" cy="369332"/>
          </a:xfrm>
          <a:prstGeom prst="rect">
            <a:avLst/>
          </a:prstGeom>
          <a:noFill/>
        </p:spPr>
        <p:txBody>
          <a:bodyPr wrap="square" rtlCol="0">
            <a:spAutoFit/>
          </a:bodyPr>
          <a:lstStyle/>
          <a:p>
            <a:r>
              <a:rPr lang="pt-BR" b="1" dirty="0">
                <a:solidFill>
                  <a:schemeClr val="accent1">
                    <a:lumMod val="75000"/>
                  </a:schemeClr>
                </a:solidFill>
                <a:latin typeface="Trebuchet MS" panose="020B0603020202020204" pitchFamily="34" charset="0"/>
              </a:rPr>
              <a:t>O Trilema da Transição Energética</a:t>
            </a:r>
          </a:p>
        </p:txBody>
      </p:sp>
      <p:sp>
        <p:nvSpPr>
          <p:cNvPr id="12" name="CaixaDeTexto 11">
            <a:extLst>
              <a:ext uri="{FF2B5EF4-FFF2-40B4-BE49-F238E27FC236}">
                <a16:creationId xmlns:a16="http://schemas.microsoft.com/office/drawing/2014/main" id="{100DA004-AC49-4542-8A00-94B3C34A9970}"/>
              </a:ext>
            </a:extLst>
          </p:cNvPr>
          <p:cNvSpPr txBox="1"/>
          <p:nvPr/>
        </p:nvSpPr>
        <p:spPr>
          <a:xfrm>
            <a:off x="336641" y="3906979"/>
            <a:ext cx="8391892" cy="538609"/>
          </a:xfrm>
          <a:prstGeom prst="rect">
            <a:avLst/>
          </a:prstGeom>
          <a:noFill/>
        </p:spPr>
        <p:txBody>
          <a:bodyPr wrap="square">
            <a:spAutoFit/>
          </a:bodyPr>
          <a:lstStyle/>
          <a:p>
            <a:r>
              <a:rPr lang="pt-BR" sz="1400" b="1" dirty="0">
                <a:solidFill>
                  <a:schemeClr val="accent1">
                    <a:lumMod val="75000"/>
                  </a:schemeClr>
                </a:solidFill>
                <a:latin typeface="Trebuchet MS" panose="020B0603020202020204" pitchFamily="34" charset="0"/>
              </a:rPr>
              <a:t>Os impactos, benefícios e custos, para evitar o aquecimento global não se distribuem igualmente pelos os grupos de interesse. </a:t>
            </a:r>
            <a:r>
              <a:rPr lang="pt-BR" sz="1500" b="1" i="1" dirty="0">
                <a:solidFill>
                  <a:schemeClr val="accent1">
                    <a:lumMod val="75000"/>
                  </a:schemeClr>
                </a:solidFill>
                <a:latin typeface="Trebuchet MS" panose="020B0603020202020204" pitchFamily="34" charset="0"/>
              </a:rPr>
              <a:t>O Desafio é Político!</a:t>
            </a:r>
          </a:p>
        </p:txBody>
      </p:sp>
    </p:spTree>
    <p:extLst>
      <p:ext uri="{BB962C8B-B14F-4D97-AF65-F5344CB8AC3E}">
        <p14:creationId xmlns:p14="http://schemas.microsoft.com/office/powerpoint/2010/main" val="253208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F9B7232-42AA-4DAE-97C5-BEA9AD41E39A}"/>
              </a:ext>
            </a:extLst>
          </p:cNvPr>
          <p:cNvSpPr>
            <a:spLocks noGrp="1"/>
          </p:cNvSpPr>
          <p:nvPr>
            <p:ph type="title"/>
          </p:nvPr>
        </p:nvSpPr>
        <p:spPr>
          <a:xfrm>
            <a:off x="683568" y="987574"/>
            <a:ext cx="3384376" cy="549175"/>
          </a:xfrm>
        </p:spPr>
        <p:txBody>
          <a:bodyPr>
            <a:normAutofit/>
          </a:bodyPr>
          <a:lstStyle/>
          <a:p>
            <a:pPr algn="just">
              <a:lnSpc>
                <a:spcPct val="115000"/>
              </a:lnSpc>
              <a:spcAft>
                <a:spcPts val="600"/>
              </a:spcAft>
            </a:pPr>
            <a:r>
              <a:rPr lang="pt-BR" sz="2100" dirty="0">
                <a:ea typeface="Calibri" panose="020F0502020204030204" pitchFamily="34" charset="0"/>
                <a:cs typeface="Times New Roman" panose="02020603050405020304" pitchFamily="18" charset="0"/>
              </a:rPr>
              <a:t>Os Caminhos da Transição</a:t>
            </a:r>
          </a:p>
        </p:txBody>
      </p:sp>
      <p:sp>
        <p:nvSpPr>
          <p:cNvPr id="7" name="Espaço Reservado para Texto 6">
            <a:extLst>
              <a:ext uri="{FF2B5EF4-FFF2-40B4-BE49-F238E27FC236}">
                <a16:creationId xmlns:a16="http://schemas.microsoft.com/office/drawing/2014/main" id="{97D39FA1-E386-4FD0-803C-30B30C0B5543}"/>
              </a:ext>
            </a:extLst>
          </p:cNvPr>
          <p:cNvSpPr>
            <a:spLocks noGrp="1"/>
          </p:cNvSpPr>
          <p:nvPr>
            <p:ph type="body" idx="1"/>
          </p:nvPr>
        </p:nvSpPr>
        <p:spPr>
          <a:xfrm>
            <a:off x="539553" y="2609277"/>
            <a:ext cx="7848872" cy="1584176"/>
          </a:xfrm>
        </p:spPr>
        <p:txBody>
          <a:bodyPr>
            <a:noAutofit/>
          </a:bodyPr>
          <a:lstStyle/>
          <a:p>
            <a:r>
              <a:rPr lang="pt-BR" sz="1300" b="1" i="1" dirty="0">
                <a:solidFill>
                  <a:schemeClr val="tx1">
                    <a:lumMod val="75000"/>
                    <a:lumOff val="25000"/>
                  </a:schemeClr>
                </a:solidFill>
                <a:latin typeface="Trebuchet MS" panose="020B0603020202020204" pitchFamily="34" charset="0"/>
                <a:cs typeface="Times New Roman" panose="02020603050405020304" pitchFamily="18" charset="0"/>
              </a:rPr>
              <a:t>Está ficando claro que a mudança no sistema energético global não se desenvolverá de forma linear ou constante. </a:t>
            </a:r>
          </a:p>
          <a:p>
            <a:r>
              <a:rPr lang="pt-BR" sz="1300" b="1" i="1" dirty="0">
                <a:solidFill>
                  <a:schemeClr val="tx1">
                    <a:lumMod val="75000"/>
                    <a:lumOff val="25000"/>
                  </a:schemeClr>
                </a:solidFill>
                <a:latin typeface="Trebuchet MS" panose="020B0603020202020204" pitchFamily="34" charset="0"/>
                <a:cs typeface="Times New Roman" panose="02020603050405020304" pitchFamily="18" charset="0"/>
              </a:rPr>
              <a:t>Em vez disso, será multidimensional — caminhando de forma diversa nas várias partes do mundo, em ritmos distintos, com diferentes combinações de combustíveis e tecnologias, sujeita a prioridades conflitantes e moldada por governos e empresas que estabelecem seus próprios caminhos. </a:t>
            </a:r>
          </a:p>
          <a:p>
            <a:pPr algn="r"/>
            <a:r>
              <a:rPr lang="pt-BR" sz="1000" b="1" i="1" dirty="0">
                <a:solidFill>
                  <a:schemeClr val="tx1">
                    <a:lumMod val="75000"/>
                    <a:lumOff val="25000"/>
                  </a:schemeClr>
                </a:solidFill>
                <a:latin typeface="Trebuchet MS" panose="020B0603020202020204" pitchFamily="34" charset="0"/>
                <a:cs typeface="Times New Roman" panose="02020603050405020304" pitchFamily="18" charset="0"/>
              </a:rPr>
              <a:t>Daniel Yergin</a:t>
            </a:r>
            <a:endParaRPr lang="pt-BR" sz="1000" b="1" dirty="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5" name="Espaço Reservado para Número de Slide 4">
            <a:extLst>
              <a:ext uri="{FF2B5EF4-FFF2-40B4-BE49-F238E27FC236}">
                <a16:creationId xmlns:a16="http://schemas.microsoft.com/office/drawing/2014/main" id="{541987CF-AF8C-4363-857E-F881F09AECC5}"/>
              </a:ext>
            </a:extLst>
          </p:cNvPr>
          <p:cNvSpPr>
            <a:spLocks noGrp="1"/>
          </p:cNvSpPr>
          <p:nvPr>
            <p:ph type="sldNum" sz="quarter" idx="4294967295"/>
          </p:nvPr>
        </p:nvSpPr>
        <p:spPr>
          <a:xfrm>
            <a:off x="7010400" y="4762501"/>
            <a:ext cx="2133600" cy="273050"/>
          </a:xfrm>
          <a:prstGeom prst="rect">
            <a:avLst/>
          </a:prstGeom>
        </p:spPr>
        <p:txBody>
          <a:bodyPr/>
          <a:lstStyle/>
          <a:p>
            <a:fld id="{F7373766-E6F9-41EA-9177-9970CA17C7B1}" type="slidenum">
              <a:rPr lang="pt-BR" smtClean="0"/>
              <a:t>6</a:t>
            </a:fld>
            <a:endParaRPr lang="pt-BR" dirty="0"/>
          </a:p>
        </p:txBody>
      </p:sp>
      <p:pic>
        <p:nvPicPr>
          <p:cNvPr id="11" name="Imagem 10">
            <a:extLst>
              <a:ext uri="{FF2B5EF4-FFF2-40B4-BE49-F238E27FC236}">
                <a16:creationId xmlns:a16="http://schemas.microsoft.com/office/drawing/2014/main" id="{6277FBB3-3C7D-44AA-B090-4AEDA0758542}"/>
              </a:ext>
            </a:extLst>
          </p:cNvPr>
          <p:cNvPicPr>
            <a:picLocks noChangeAspect="1"/>
          </p:cNvPicPr>
          <p:nvPr/>
        </p:nvPicPr>
        <p:blipFill>
          <a:blip r:embed="rId2"/>
          <a:stretch>
            <a:fillRect/>
          </a:stretch>
        </p:blipFill>
        <p:spPr>
          <a:xfrm>
            <a:off x="4836305" y="251247"/>
            <a:ext cx="2976056" cy="1021632"/>
          </a:xfrm>
          <a:prstGeom prst="rect">
            <a:avLst/>
          </a:prstGeom>
        </p:spPr>
      </p:pic>
      <p:pic>
        <p:nvPicPr>
          <p:cNvPr id="15" name="Imagem 14">
            <a:extLst>
              <a:ext uri="{FF2B5EF4-FFF2-40B4-BE49-F238E27FC236}">
                <a16:creationId xmlns:a16="http://schemas.microsoft.com/office/drawing/2014/main" id="{7437F5B8-DA7E-4944-A5C9-05504BDD1DCD}"/>
              </a:ext>
            </a:extLst>
          </p:cNvPr>
          <p:cNvPicPr>
            <a:picLocks noChangeAspect="1"/>
          </p:cNvPicPr>
          <p:nvPr/>
        </p:nvPicPr>
        <p:blipFill>
          <a:blip r:embed="rId3"/>
          <a:stretch>
            <a:fillRect/>
          </a:stretch>
        </p:blipFill>
        <p:spPr>
          <a:xfrm>
            <a:off x="4811294" y="1719937"/>
            <a:ext cx="3001067" cy="604815"/>
          </a:xfrm>
          <a:prstGeom prst="rect">
            <a:avLst/>
          </a:prstGeom>
        </p:spPr>
      </p:pic>
      <p:sp>
        <p:nvSpPr>
          <p:cNvPr id="17" name="CaixaDeTexto 16">
            <a:extLst>
              <a:ext uri="{FF2B5EF4-FFF2-40B4-BE49-F238E27FC236}">
                <a16:creationId xmlns:a16="http://schemas.microsoft.com/office/drawing/2014/main" id="{C04B39CE-57F2-4909-AF65-D5B3C67E8688}"/>
              </a:ext>
            </a:extLst>
          </p:cNvPr>
          <p:cNvSpPr txBox="1"/>
          <p:nvPr/>
        </p:nvSpPr>
        <p:spPr>
          <a:xfrm>
            <a:off x="4836304" y="2351599"/>
            <a:ext cx="3416265" cy="230832"/>
          </a:xfrm>
          <a:prstGeom prst="rect">
            <a:avLst/>
          </a:prstGeom>
          <a:noFill/>
        </p:spPr>
        <p:txBody>
          <a:bodyPr wrap="square">
            <a:spAutoFit/>
          </a:bodyPr>
          <a:lstStyle/>
          <a:p>
            <a:r>
              <a:rPr lang="pt-BR" sz="900" i="1" u="none" strike="noStrike" baseline="0" dirty="0">
                <a:solidFill>
                  <a:srgbClr val="000000"/>
                </a:solidFill>
                <a:latin typeface="Roboto" panose="02000000000000000000" pitchFamily="2" charset="0"/>
                <a:ea typeface="Roboto" panose="02000000000000000000" pitchFamily="2" charset="0"/>
              </a:rPr>
              <a:t>UNEP Emissions Gap Report 2024 </a:t>
            </a:r>
            <a:endParaRPr lang="pt-BR" sz="900" i="1" dirty="0">
              <a:latin typeface="Roboto" panose="02000000000000000000" pitchFamily="2" charset="0"/>
              <a:ea typeface="Roboto" panose="02000000000000000000" pitchFamily="2" charset="0"/>
            </a:endParaRPr>
          </a:p>
        </p:txBody>
      </p:sp>
      <p:sp>
        <p:nvSpPr>
          <p:cNvPr id="8" name="CaixaDeTexto 7">
            <a:extLst>
              <a:ext uri="{FF2B5EF4-FFF2-40B4-BE49-F238E27FC236}">
                <a16:creationId xmlns:a16="http://schemas.microsoft.com/office/drawing/2014/main" id="{0F0EC77C-0A2A-4CD5-953F-FF75795AECDE}"/>
              </a:ext>
            </a:extLst>
          </p:cNvPr>
          <p:cNvSpPr txBox="1"/>
          <p:nvPr/>
        </p:nvSpPr>
        <p:spPr>
          <a:xfrm>
            <a:off x="4811294" y="1352550"/>
            <a:ext cx="3416265" cy="230832"/>
          </a:xfrm>
          <a:prstGeom prst="rect">
            <a:avLst/>
          </a:prstGeom>
          <a:noFill/>
        </p:spPr>
        <p:txBody>
          <a:bodyPr wrap="square">
            <a:spAutoFit/>
          </a:bodyPr>
          <a:lstStyle/>
          <a:p>
            <a:r>
              <a:rPr lang="pt-BR" sz="900" i="1" u="none" strike="noStrike" baseline="0" dirty="0">
                <a:solidFill>
                  <a:srgbClr val="000000"/>
                </a:solidFill>
                <a:latin typeface="Roboto" panose="02000000000000000000" pitchFamily="2" charset="0"/>
                <a:ea typeface="Roboto" panose="02000000000000000000" pitchFamily="2" charset="0"/>
              </a:rPr>
              <a:t>UNEP Emissions Gap Report 2023</a:t>
            </a:r>
            <a:endParaRPr lang="pt-BR" sz="900"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9137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F7373766-E6F9-41EA-9177-9970CA17C7B1}" type="slidenum">
              <a:rPr lang="pt-BR" smtClean="0"/>
              <a:pPr/>
              <a:t>7</a:t>
            </a:fld>
            <a:endParaRPr lang="pt-BR" dirty="0"/>
          </a:p>
        </p:txBody>
      </p:sp>
      <p:sp>
        <p:nvSpPr>
          <p:cNvPr id="3" name="Título 1">
            <a:extLst>
              <a:ext uri="{FF2B5EF4-FFF2-40B4-BE49-F238E27FC236}">
                <a16:creationId xmlns:a16="http://schemas.microsoft.com/office/drawing/2014/main" id="{06E254F1-8714-4895-874A-444DDF45635D}"/>
              </a:ext>
            </a:extLst>
          </p:cNvPr>
          <p:cNvSpPr txBox="1">
            <a:spLocks/>
          </p:cNvSpPr>
          <p:nvPr/>
        </p:nvSpPr>
        <p:spPr>
          <a:xfrm>
            <a:off x="457200" y="107862"/>
            <a:ext cx="8229600" cy="565571"/>
          </a:xfrm>
          <a:prstGeom prst="rect">
            <a:avLst/>
          </a:prstGeom>
        </p:spPr>
        <p:txBody>
          <a:bodyPr>
            <a:normAutofit/>
          </a:bodyPr>
          <a:lstStyle>
            <a:lvl1pPr algn="l" defTabSz="914400" rtl="0" eaLnBrk="1" latinLnBrk="0" hangingPunct="1">
              <a:spcBef>
                <a:spcPct val="0"/>
              </a:spcBef>
              <a:buNone/>
              <a:defRPr lang="pt-BR" sz="2000" b="1" kern="1200" dirty="0">
                <a:solidFill>
                  <a:schemeClr val="accent1">
                    <a:lumMod val="75000"/>
                  </a:schemeClr>
                </a:solidFill>
                <a:latin typeface="Trebuchet MS" panose="020B0603020202020204" pitchFamily="34" charset="0"/>
                <a:ea typeface="+mj-ea"/>
                <a:cs typeface="+mj-cs"/>
              </a:defRPr>
            </a:lvl1pPr>
          </a:lstStyle>
          <a:p>
            <a:r>
              <a:rPr lang="pt-BR" dirty="0"/>
              <a:t>Viabilizando a Transição – Ação em várias frentes</a:t>
            </a:r>
          </a:p>
        </p:txBody>
      </p:sp>
      <p:sp>
        <p:nvSpPr>
          <p:cNvPr id="4" name="CaixaDeTexto 3">
            <a:extLst>
              <a:ext uri="{FF2B5EF4-FFF2-40B4-BE49-F238E27FC236}">
                <a16:creationId xmlns:a16="http://schemas.microsoft.com/office/drawing/2014/main" id="{5826F438-72F9-4757-8AB0-B3988D132EB9}"/>
              </a:ext>
            </a:extLst>
          </p:cNvPr>
          <p:cNvSpPr txBox="1"/>
          <p:nvPr/>
        </p:nvSpPr>
        <p:spPr>
          <a:xfrm>
            <a:off x="5364087" y="611558"/>
            <a:ext cx="3168352" cy="276999"/>
          </a:xfrm>
          <a:prstGeom prst="rect">
            <a:avLst/>
          </a:prstGeom>
          <a:noFill/>
        </p:spPr>
        <p:txBody>
          <a:bodyPr wrap="square" rtlCol="0">
            <a:spAutoFit/>
          </a:bodyPr>
          <a:lstStyle/>
          <a:p>
            <a:r>
              <a:rPr lang="pt-BR" sz="1200" b="1" dirty="0">
                <a:latin typeface="Trebuchet MS" panose="020B0603020202020204" pitchFamily="34" charset="0"/>
              </a:rPr>
              <a:t>Emissões de Carbono no Cenário 1,5° C</a:t>
            </a:r>
          </a:p>
        </p:txBody>
      </p:sp>
      <p:pic>
        <p:nvPicPr>
          <p:cNvPr id="5" name="Imagem 4">
            <a:extLst>
              <a:ext uri="{FF2B5EF4-FFF2-40B4-BE49-F238E27FC236}">
                <a16:creationId xmlns:a16="http://schemas.microsoft.com/office/drawing/2014/main" id="{B50FD7E8-E22B-4186-8A1A-43035C7EE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17260"/>
            <a:ext cx="4320480" cy="2776505"/>
          </a:xfrm>
          <a:prstGeom prst="rect">
            <a:avLst/>
          </a:prstGeom>
        </p:spPr>
      </p:pic>
      <p:pic>
        <p:nvPicPr>
          <p:cNvPr id="6" name="Espaço Reservado para Conteúdo 9" descr="Gráfico&#10;&#10;Descrição gerada automaticamente">
            <a:extLst>
              <a:ext uri="{FF2B5EF4-FFF2-40B4-BE49-F238E27FC236}">
                <a16:creationId xmlns:a16="http://schemas.microsoft.com/office/drawing/2014/main" id="{A91B24D7-CD34-4CFF-8E48-33D258D86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449" y="971294"/>
            <a:ext cx="4041728" cy="2828155"/>
          </a:xfrm>
          <a:prstGeom prst="rect">
            <a:avLst/>
          </a:prstGeom>
        </p:spPr>
      </p:pic>
      <p:sp>
        <p:nvSpPr>
          <p:cNvPr id="7" name="CaixaDeTexto 6">
            <a:extLst>
              <a:ext uri="{FF2B5EF4-FFF2-40B4-BE49-F238E27FC236}">
                <a16:creationId xmlns:a16="http://schemas.microsoft.com/office/drawing/2014/main" id="{EF09FA7C-4050-4AEF-A4E9-BDED285282AD}"/>
              </a:ext>
            </a:extLst>
          </p:cNvPr>
          <p:cNvSpPr txBox="1"/>
          <p:nvPr/>
        </p:nvSpPr>
        <p:spPr>
          <a:xfrm>
            <a:off x="5158078" y="3772096"/>
            <a:ext cx="3864099" cy="400110"/>
          </a:xfrm>
          <a:prstGeom prst="rect">
            <a:avLst/>
          </a:prstGeom>
          <a:noFill/>
        </p:spPr>
        <p:txBody>
          <a:bodyPr wrap="square" rtlCol="0">
            <a:spAutoFit/>
          </a:bodyPr>
          <a:lstStyle/>
          <a:p>
            <a:r>
              <a:rPr lang="en-US" sz="1000" b="0" i="1" u="none" strike="noStrike" baseline="0" dirty="0">
                <a:solidFill>
                  <a:schemeClr val="tx1"/>
                </a:solidFill>
                <a:latin typeface="Trebuchet MS" panose="020B0603020202020204" pitchFamily="34" charset="0"/>
              </a:rPr>
              <a:t>World Energy Transitions Outlook: 1.5°C Pathway</a:t>
            </a:r>
            <a:r>
              <a:rPr lang="en-US" sz="1000" b="0" i="0" u="none" strike="noStrike" baseline="0" dirty="0">
                <a:solidFill>
                  <a:schemeClr val="tx1"/>
                </a:solidFill>
                <a:latin typeface="Trebuchet MS" panose="020B0603020202020204" pitchFamily="34" charset="0"/>
              </a:rPr>
              <a:t>,</a:t>
            </a:r>
            <a:r>
              <a:rPr lang="en-US" sz="1000" dirty="0">
                <a:latin typeface="Trebuchet MS" panose="020B0603020202020204" pitchFamily="34" charset="0"/>
              </a:rPr>
              <a:t> (2021)</a:t>
            </a:r>
            <a:r>
              <a:rPr lang="en-US" sz="1000" b="0" i="0" u="none" strike="noStrike" baseline="0" dirty="0">
                <a:solidFill>
                  <a:schemeClr val="tx1"/>
                </a:solidFill>
                <a:latin typeface="Trebuchet MS" panose="020B0603020202020204" pitchFamily="34" charset="0"/>
              </a:rPr>
              <a:t> International Renewable Energy </a:t>
            </a:r>
            <a:r>
              <a:rPr lang="pt-BR" sz="1000" b="0" i="0" u="none" strike="noStrike" baseline="0" dirty="0">
                <a:solidFill>
                  <a:schemeClr val="tx1"/>
                </a:solidFill>
                <a:latin typeface="Trebuchet MS" panose="020B0603020202020204" pitchFamily="34" charset="0"/>
              </a:rPr>
              <a:t>Agency - </a:t>
            </a:r>
            <a:r>
              <a:rPr lang="en-US" sz="1000" dirty="0">
                <a:latin typeface="Trebuchet MS" panose="020B0603020202020204" pitchFamily="34" charset="0"/>
              </a:rPr>
              <a:t>IRENA</a:t>
            </a:r>
            <a:endParaRPr lang="pt-BR" sz="1000" dirty="0">
              <a:latin typeface="Trebuchet MS" panose="020B0603020202020204" pitchFamily="34" charset="0"/>
            </a:endParaRPr>
          </a:p>
        </p:txBody>
      </p:sp>
      <p:sp>
        <p:nvSpPr>
          <p:cNvPr id="8" name="CaixaDeTexto 7">
            <a:extLst>
              <a:ext uri="{FF2B5EF4-FFF2-40B4-BE49-F238E27FC236}">
                <a16:creationId xmlns:a16="http://schemas.microsoft.com/office/drawing/2014/main" id="{DD2BBCB2-075B-45AF-A0F7-C9D2349774E5}"/>
              </a:ext>
            </a:extLst>
          </p:cNvPr>
          <p:cNvSpPr txBox="1"/>
          <p:nvPr/>
        </p:nvSpPr>
        <p:spPr>
          <a:xfrm>
            <a:off x="263687" y="3592947"/>
            <a:ext cx="4752527" cy="738664"/>
          </a:xfrm>
          <a:prstGeom prst="rect">
            <a:avLst/>
          </a:prstGeom>
          <a:noFill/>
        </p:spPr>
        <p:txBody>
          <a:bodyPr wrap="square" rtlCol="0">
            <a:spAutoFit/>
          </a:bodyPr>
          <a:lstStyle/>
          <a:p>
            <a:r>
              <a:rPr lang="pt-BR" sz="1100" dirty="0">
                <a:latin typeface="Trebuchet MS" panose="020B0603020202020204" pitchFamily="34" charset="0"/>
              </a:rPr>
              <a:t>O mundo não está no caminho certo para atingir reduções de emissões de GEE em conformidade com as metas do Acordo de Paris. Portanto, há uma necessidade urgente de escalar novas ideias mais rapidamente. </a:t>
            </a:r>
            <a:r>
              <a:rPr lang="pt-BR" sz="900" i="1" dirty="0">
                <a:latin typeface="Trebuchet MS" panose="020B0603020202020204" pitchFamily="34" charset="0"/>
              </a:rPr>
              <a:t>(McKinsey)</a:t>
            </a:r>
          </a:p>
        </p:txBody>
      </p:sp>
    </p:spTree>
    <p:extLst>
      <p:ext uri="{BB962C8B-B14F-4D97-AF65-F5344CB8AC3E}">
        <p14:creationId xmlns:p14="http://schemas.microsoft.com/office/powerpoint/2010/main" val="120851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5D7BAB7-129C-403A-8A8C-DB8EF2EC11D7}"/>
              </a:ext>
            </a:extLst>
          </p:cNvPr>
          <p:cNvSpPr>
            <a:spLocks noGrp="1"/>
          </p:cNvSpPr>
          <p:nvPr>
            <p:ph type="title"/>
          </p:nvPr>
        </p:nvSpPr>
        <p:spPr/>
        <p:txBody>
          <a:bodyPr/>
          <a:lstStyle/>
          <a:p>
            <a:r>
              <a:rPr lang="pt-BR" dirty="0"/>
              <a:t>A Química é um dos Setores Críticos (Hard to Abate)</a:t>
            </a:r>
          </a:p>
        </p:txBody>
      </p:sp>
      <p:pic>
        <p:nvPicPr>
          <p:cNvPr id="13" name="Espaço Reservado para Conteúdo 12">
            <a:extLst>
              <a:ext uri="{FF2B5EF4-FFF2-40B4-BE49-F238E27FC236}">
                <a16:creationId xmlns:a16="http://schemas.microsoft.com/office/drawing/2014/main" id="{6C70A1B0-6C3E-4CC6-BFED-023A5851ED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789815"/>
            <a:ext cx="2952328" cy="3652234"/>
          </a:xfrm>
        </p:spPr>
      </p:pic>
      <p:sp>
        <p:nvSpPr>
          <p:cNvPr id="11" name="Espaço Reservado para Conteúdo 10">
            <a:extLst>
              <a:ext uri="{FF2B5EF4-FFF2-40B4-BE49-F238E27FC236}">
                <a16:creationId xmlns:a16="http://schemas.microsoft.com/office/drawing/2014/main" id="{EFD485FB-DEF6-438E-8B08-C1EAE5168E7B}"/>
              </a:ext>
            </a:extLst>
          </p:cNvPr>
          <p:cNvSpPr>
            <a:spLocks noGrp="1"/>
          </p:cNvSpPr>
          <p:nvPr>
            <p:ph sz="half" idx="2"/>
          </p:nvPr>
        </p:nvSpPr>
        <p:spPr>
          <a:xfrm>
            <a:off x="3923928" y="840233"/>
            <a:ext cx="4474840" cy="3823073"/>
          </a:xfrm>
        </p:spPr>
        <p:txBody>
          <a:bodyPr>
            <a:normAutofit fontScale="62500" lnSpcReduction="20000"/>
          </a:bodyPr>
          <a:lstStyle/>
          <a:p>
            <a:pPr marL="0" indent="0" algn="ctr">
              <a:spcBef>
                <a:spcPts val="0"/>
              </a:spcBef>
              <a:spcAft>
                <a:spcPts val="600"/>
              </a:spcAft>
              <a:buNone/>
              <a:defRPr/>
            </a:pPr>
            <a:r>
              <a:rPr kumimoji="0" lang="pt-BR" sz="2200" b="1" i="0" u="none" strike="noStrike" kern="1200" cap="none" spc="0" normalizeH="0" baseline="0" noProof="0" dirty="0">
                <a:ln>
                  <a:noFill/>
                </a:ln>
                <a:solidFill>
                  <a:schemeClr val="accent1">
                    <a:lumMod val="75000"/>
                  </a:schemeClr>
                </a:solidFill>
                <a:effectLst/>
                <a:uLnTx/>
                <a:uFillTx/>
                <a:latin typeface="Trebuchet MS" panose="020B0603020202020204" pitchFamily="34" charset="0"/>
                <a:ea typeface="+mj-ea"/>
                <a:cs typeface="+mj-cs"/>
              </a:rPr>
              <a:t>Desafios à Descarbonização da Química</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8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800" b="1" i="0" u="none" strike="noStrike" kern="1200" cap="none" spc="0" normalizeH="0" baseline="0" noProof="0" dirty="0">
                <a:ln>
                  <a:noFill/>
                </a:ln>
                <a:solidFill>
                  <a:schemeClr val="accent1">
                    <a:lumMod val="75000"/>
                  </a:schemeClr>
                </a:solidFill>
                <a:effectLst/>
                <a:uLnTx/>
                <a:uFillTx/>
                <a:latin typeface="Trebuchet MS" panose="020B0603020202020204" pitchFamily="34" charset="0"/>
                <a:ea typeface="+mn-ea"/>
                <a:cs typeface="+mn-cs"/>
              </a:rPr>
              <a:t>Necessidade de altas temperaturas: </a:t>
            </a:r>
            <a:r>
              <a:rPr kumimoji="0" lang="pt-B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Ainda difícil a partir da eletricidade.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800" b="1" i="0" u="none" strike="noStrike" kern="1200" cap="none" spc="0" normalizeH="0" baseline="0" noProof="0" dirty="0">
                <a:ln>
                  <a:noFill/>
                </a:ln>
                <a:solidFill>
                  <a:schemeClr val="accent1">
                    <a:lumMod val="75000"/>
                  </a:schemeClr>
                </a:solidFill>
                <a:effectLst/>
                <a:uLnTx/>
                <a:uFillTx/>
                <a:latin typeface="Trebuchet MS" panose="020B0603020202020204" pitchFamily="34" charset="0"/>
                <a:ea typeface="+mn-ea"/>
                <a:cs typeface="+mn-cs"/>
              </a:rPr>
              <a:t>Bens de capital de longa duração</a:t>
            </a:r>
            <a:r>
              <a:rPr kumimoji="0" lang="pt-BR" sz="1800" b="0" i="0" u="none" strike="noStrike" kern="1200" cap="none" spc="0" normalizeH="0" baseline="0" noProof="0" dirty="0">
                <a:ln>
                  <a:noFill/>
                </a:ln>
                <a:solidFill>
                  <a:schemeClr val="accent1">
                    <a:lumMod val="75000"/>
                  </a:schemeClr>
                </a:solidFill>
                <a:effectLst/>
                <a:uLnTx/>
                <a:uFillTx/>
                <a:latin typeface="Trebuchet MS" panose="020B0603020202020204" pitchFamily="34" charset="0"/>
                <a:ea typeface="+mn-ea"/>
                <a:cs typeface="+mn-cs"/>
              </a:rPr>
              <a:t>: </a:t>
            </a:r>
            <a:r>
              <a:rPr kumimoji="0" lang="pt-B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As unidades petroquímicas são caras (um cracker custa cerca de US$ 4 bilhões) e normalmente operadas por mais de 30 anos.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800" b="1" i="0" u="none" strike="noStrike" kern="1200" cap="none" spc="0" normalizeH="0" baseline="0" noProof="0" dirty="0">
                <a:ln>
                  <a:noFill/>
                </a:ln>
                <a:solidFill>
                  <a:schemeClr val="accent1">
                    <a:lumMod val="75000"/>
                  </a:schemeClr>
                </a:solidFill>
                <a:effectLst/>
                <a:uLnTx/>
                <a:uFillTx/>
                <a:latin typeface="Trebuchet MS" panose="020B0603020202020204" pitchFamily="34" charset="0"/>
                <a:ea typeface="+mn-ea"/>
                <a:cs typeface="+mn-cs"/>
              </a:rPr>
              <a:t>Considerações comerciais: </a:t>
            </a:r>
            <a:r>
              <a:rPr kumimoji="0" lang="pt-B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Os mercados de produtos químicos a granel e seus derivados são globais e altamente competitivos. Com isso, para que não haja desequilíbrio na competitividade, as medidas climáticas que aumentam os custos precisam também ser globalizadas. Se regionais, mecanismos de proteção de fronteira são necessários.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800" b="1" i="0" u="none" strike="noStrike" kern="1200" cap="none" spc="0" normalizeH="0" baseline="0" noProof="0" dirty="0">
                <a:ln>
                  <a:noFill/>
                </a:ln>
                <a:solidFill>
                  <a:schemeClr val="accent1">
                    <a:lumMod val="75000"/>
                  </a:schemeClr>
                </a:solidFill>
                <a:effectLst/>
                <a:uLnTx/>
                <a:uFillTx/>
                <a:latin typeface="Trebuchet MS" panose="020B0603020202020204" pitchFamily="34" charset="0"/>
                <a:ea typeface="+mn-ea"/>
                <a:cs typeface="+mn-cs"/>
              </a:rPr>
              <a:t>Uso de matérias-primas renováveis: </a:t>
            </a:r>
            <a:r>
              <a:rPr kumimoji="0" lang="pt-B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limitada disponibilidade de bioenergia sustentável face a demanda dos combustíveis e a competição com alimentos.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800" b="1" i="0" u="none" strike="noStrike" kern="1200" cap="none" spc="0" normalizeH="0" baseline="0" noProof="0" dirty="0">
                <a:ln>
                  <a:noFill/>
                </a:ln>
                <a:solidFill>
                  <a:schemeClr val="accent1">
                    <a:lumMod val="75000"/>
                  </a:schemeClr>
                </a:solidFill>
                <a:effectLst/>
                <a:uLnTx/>
                <a:uFillTx/>
                <a:latin typeface="Trebuchet MS" panose="020B0603020202020204" pitchFamily="34" charset="0"/>
                <a:ea typeface="+mn-ea"/>
                <a:cs typeface="+mn-cs"/>
              </a:rPr>
              <a:t>Viabilidade de outras tecnologias:</a:t>
            </a:r>
            <a:r>
              <a:rPr kumimoji="0" lang="pt-BR" sz="18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mn-cs"/>
              </a:rPr>
              <a:t> </a:t>
            </a:r>
            <a:r>
              <a:rPr kumimoji="0" lang="pt-BR"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CCU, CCUS e BECCS. Produção baseada em hidrogênio verde ainda está em estágio pré-comercial.</a:t>
            </a: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Fonte:  IEA Energy Technology Perspectives 2020 adaptado pela Chemvision</a:t>
            </a:r>
          </a:p>
          <a:p>
            <a:pPr marL="0" indent="0">
              <a:buNone/>
            </a:pPr>
            <a:endParaRPr lang="pt-BR" dirty="0"/>
          </a:p>
        </p:txBody>
      </p:sp>
      <p:sp>
        <p:nvSpPr>
          <p:cNvPr id="2" name="Espaço Reservado para Número de Slide 1">
            <a:extLst>
              <a:ext uri="{FF2B5EF4-FFF2-40B4-BE49-F238E27FC236}">
                <a16:creationId xmlns:a16="http://schemas.microsoft.com/office/drawing/2014/main" id="{793E298E-081A-469B-BD25-53DB7C72138A}"/>
              </a:ext>
            </a:extLst>
          </p:cNvPr>
          <p:cNvSpPr>
            <a:spLocks noGrp="1"/>
          </p:cNvSpPr>
          <p:nvPr>
            <p:ph type="sldNum" sz="quarter" idx="12"/>
          </p:nvPr>
        </p:nvSpPr>
        <p:spPr/>
        <p:txBody>
          <a:bodyPr/>
          <a:lstStyle/>
          <a:p>
            <a:fld id="{F7373766-E6F9-41EA-9177-9970CA17C7B1}" type="slidenum">
              <a:rPr lang="pt-BR" smtClean="0"/>
              <a:pPr/>
              <a:t>8</a:t>
            </a:fld>
            <a:endParaRPr lang="pt-BR" dirty="0"/>
          </a:p>
        </p:txBody>
      </p:sp>
    </p:spTree>
    <p:extLst>
      <p:ext uri="{BB962C8B-B14F-4D97-AF65-F5344CB8AC3E}">
        <p14:creationId xmlns:p14="http://schemas.microsoft.com/office/powerpoint/2010/main" val="254659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F7373766-E6F9-41EA-9177-9970CA17C7B1}" type="slidenum">
              <a:rPr lang="pt-BR" smtClean="0"/>
              <a:pPr/>
              <a:t>9</a:t>
            </a:fld>
            <a:endParaRPr lang="pt-BR" dirty="0"/>
          </a:p>
        </p:txBody>
      </p:sp>
      <p:sp>
        <p:nvSpPr>
          <p:cNvPr id="3" name="Título 4">
            <a:extLst>
              <a:ext uri="{FF2B5EF4-FFF2-40B4-BE49-F238E27FC236}">
                <a16:creationId xmlns:a16="http://schemas.microsoft.com/office/drawing/2014/main" id="{2CC6FE8E-D597-325B-DB1F-5C0993FF6B06}"/>
              </a:ext>
            </a:extLst>
          </p:cNvPr>
          <p:cNvSpPr txBox="1">
            <a:spLocks/>
          </p:cNvSpPr>
          <p:nvPr/>
        </p:nvSpPr>
        <p:spPr>
          <a:xfrm>
            <a:off x="704853" y="1340892"/>
            <a:ext cx="4176464" cy="1021556"/>
          </a:xfrm>
          <a:prstGeom prst="rect">
            <a:avLst/>
          </a:prstGeom>
        </p:spPr>
        <p:txBody>
          <a:bodyPr/>
          <a:lstStyle>
            <a:lvl1pPr algn="l" defTabSz="914400" rtl="0" eaLnBrk="1" latinLnBrk="0" hangingPunct="1">
              <a:spcBef>
                <a:spcPct val="0"/>
              </a:spcBef>
              <a:buNone/>
              <a:defRPr lang="pt-BR" sz="2000" b="1" kern="1200" dirty="0">
                <a:solidFill>
                  <a:schemeClr val="accent1">
                    <a:lumMod val="75000"/>
                  </a:schemeClr>
                </a:solidFill>
                <a:latin typeface="Trebuchet MS" panose="020B0603020202020204" pitchFamily="34" charset="0"/>
                <a:ea typeface="+mj-ea"/>
                <a:cs typeface="+mj-cs"/>
              </a:defRPr>
            </a:lvl1pPr>
          </a:lstStyle>
          <a:p>
            <a:r>
              <a:rPr lang="pt-BR" sz="1800" dirty="0"/>
              <a:t>Descarbonização da petroquímica e o futuro das matérias-primas fósseis</a:t>
            </a:r>
          </a:p>
        </p:txBody>
      </p:sp>
      <p:sp>
        <p:nvSpPr>
          <p:cNvPr id="4" name="Espaço Reservado para Texto 5">
            <a:extLst>
              <a:ext uri="{FF2B5EF4-FFF2-40B4-BE49-F238E27FC236}">
                <a16:creationId xmlns:a16="http://schemas.microsoft.com/office/drawing/2014/main" id="{CF4EE172-2888-F9D8-949A-B75FACE56910}"/>
              </a:ext>
            </a:extLst>
          </p:cNvPr>
          <p:cNvSpPr txBox="1">
            <a:spLocks/>
          </p:cNvSpPr>
          <p:nvPr/>
        </p:nvSpPr>
        <p:spPr>
          <a:xfrm>
            <a:off x="695250" y="3219822"/>
            <a:ext cx="7883152" cy="8055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t-BR" sz="1400" b="1" i="1" dirty="0">
                <a:solidFill>
                  <a:schemeClr val="tx1">
                    <a:lumMod val="75000"/>
                    <a:lumOff val="25000"/>
                  </a:schemeClr>
                </a:solidFill>
                <a:latin typeface="Trebuchet MS" panose="020B0603020202020204" pitchFamily="34" charset="0"/>
                <a:ea typeface="Calibri" panose="020F0502020204030204" pitchFamily="34" charset="0"/>
                <a:cs typeface="Times New Roman" panose="02020603050405020304" pitchFamily="18" charset="0"/>
              </a:rPr>
              <a:t>Nenhum dos cenários, das mais diversas organizações, supõe a substituição relevante dos hidrocarbonetos fósseis como matéria-prima ou como fonte de energia na indústria química. </a:t>
            </a:r>
          </a:p>
          <a:p>
            <a:endParaRPr lang="pt-BR" dirty="0"/>
          </a:p>
        </p:txBody>
      </p:sp>
      <p:pic>
        <p:nvPicPr>
          <p:cNvPr id="5" name="Imagem 4">
            <a:extLst>
              <a:ext uri="{FF2B5EF4-FFF2-40B4-BE49-F238E27FC236}">
                <a16:creationId xmlns:a16="http://schemas.microsoft.com/office/drawing/2014/main" id="{2A492DD4-BD11-6D48-6AF1-A0A6F5686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822970"/>
            <a:ext cx="2228850" cy="2057400"/>
          </a:xfrm>
          <a:prstGeom prst="rect">
            <a:avLst/>
          </a:prstGeom>
        </p:spPr>
      </p:pic>
    </p:spTree>
    <p:extLst>
      <p:ext uri="{BB962C8B-B14F-4D97-AF65-F5344CB8AC3E}">
        <p14:creationId xmlns:p14="http://schemas.microsoft.com/office/powerpoint/2010/main" val="2840270799"/>
      </p:ext>
    </p:extLst>
  </p:cSld>
  <p:clrMapOvr>
    <a:masterClrMapping/>
  </p:clrMapOvr>
</p:sld>
</file>

<file path=ppt/theme/theme1.xml><?xml version="1.0" encoding="utf-8"?>
<a:theme xmlns:a="http://schemas.openxmlformats.org/drawingml/2006/main" name="Modelo ChemVision 2 logo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elo ChemVision 2 logo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 ChemVision 2 logos</Template>
  <TotalTime>4252</TotalTime>
  <Words>1646</Words>
  <Application>Microsoft Office PowerPoint</Application>
  <PresentationFormat>Apresentação na tela (16:9)</PresentationFormat>
  <Paragraphs>171</Paragraphs>
  <Slides>19</Slides>
  <Notes>6</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19</vt:i4>
      </vt:variant>
    </vt:vector>
  </HeadingPairs>
  <TitlesOfParts>
    <vt:vector size="27" baseType="lpstr">
      <vt:lpstr>Arial</vt:lpstr>
      <vt:lpstr>Britannic Bold</vt:lpstr>
      <vt:lpstr>Calibri</vt:lpstr>
      <vt:lpstr>Roboto</vt:lpstr>
      <vt:lpstr>Trebuchet MS</vt:lpstr>
      <vt:lpstr>Wingdings</vt:lpstr>
      <vt:lpstr>Modelo ChemVision 2 logos</vt:lpstr>
      <vt:lpstr>1_Modelo ChemVision 2 logos</vt:lpstr>
      <vt:lpstr>Transição Energética e Impactos na Indústria Química Brasileira</vt:lpstr>
      <vt:lpstr>ChemVision: onde atuamos</vt:lpstr>
      <vt:lpstr>Transição Energética e Impactos na Indústria Química Brasileira</vt:lpstr>
      <vt:lpstr>Sustentabilidade, a Transição Energética e a Química  O desafio de um mundo melhor</vt:lpstr>
      <vt:lpstr>O que é diferente nesta Transição? </vt:lpstr>
      <vt:lpstr>Os Caminhos da Transição</vt:lpstr>
      <vt:lpstr>Apresentação do PowerPoint</vt:lpstr>
      <vt:lpstr>A Química é um dos Setores Críticos (Hard to Abate)</vt:lpstr>
      <vt:lpstr>Apresentação do PowerPoint</vt:lpstr>
      <vt:lpstr>Apresentação do PowerPoint</vt:lpstr>
      <vt:lpstr>Apresentação do PowerPoint</vt:lpstr>
      <vt:lpstr>Caminhos para a Química com Baixa Intensidade de Carbono no Brasil</vt:lpstr>
      <vt:lpstr>A Cadeia dos Bioprodutos</vt:lpstr>
      <vt:lpstr>Critérios da Chemvision de Viabilidade para os Bioprodutos </vt:lpstr>
      <vt:lpstr>Bioprodutos no Brasil</vt:lpstr>
      <vt:lpstr>Mirando além dos Bioprodutos</vt:lpstr>
      <vt:lpstr>A Química Brasileira no Jogo da Transição</vt:lpstr>
      <vt:lpstr>Pontos para reflexão </vt:lpstr>
      <vt:lpstr>Carlos Lopes: carloslopes@chemvision.com.br Cel: (21) 99142-8333  Luiz Marinho: luizmarinho@chemvision.com.br Cel: (21) 99337-8257</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Manuel Quintela</dc:creator>
  <cp:lastModifiedBy>Luiz Medeiros</cp:lastModifiedBy>
  <cp:revision>87</cp:revision>
  <dcterms:created xsi:type="dcterms:W3CDTF">2016-03-18T17:38:18Z</dcterms:created>
  <dcterms:modified xsi:type="dcterms:W3CDTF">2025-07-04T13:48:41Z</dcterms:modified>
</cp:coreProperties>
</file>